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1" d="100"/>
          <a:sy n="81" d="100"/>
        </p:scale>
        <p:origin x="725" y="245"/>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2026-04-01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2026-04-01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2026-04-01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2026-04-01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2026-04-01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2026-04-01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2026-04-01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2026-04-01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2026-04-01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2026-04-01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2026-04-01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2026-04-01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3.jpg"/><Relationship Id="rId1" Type="http://schemas.openxmlformats.org/officeDocument/2006/relationships/slideLayout" Target="../slideLayouts/slideLayout7.xml"/><Relationship Id="rId5" Type="http://schemas.openxmlformats.org/officeDocument/2006/relationships/image" Target="../media/image7.jpg"/><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1B2E"/>
        </a:solidFill>
        <a:effectLst/>
      </p:bgPr>
    </p:bg>
    <p:spTree>
      <p:nvGrpSpPr>
        <p:cNvPr id="1" name=""/>
        <p:cNvGrpSpPr/>
        <p:nvPr/>
      </p:nvGrpSpPr>
      <p:grpSpPr>
        <a:xfrm>
          <a:off x="0" y="0"/>
          <a:ext cx="0" cy="0"/>
          <a:chOff x="0" y="0"/>
          <a:chExt cx="0" cy="0"/>
        </a:xfrm>
      </p:grpSpPr>
      <p:sp>
        <p:nvSpPr>
          <p:cNvPr id="2" name="Rounded Rectangle 1"/>
          <p:cNvSpPr/>
          <p:nvPr/>
        </p:nvSpPr>
        <p:spPr>
          <a:xfrm>
            <a:off x="9052560" y="-365760"/>
            <a:ext cx="3840480" cy="3840480"/>
          </a:xfrm>
          <a:prstGeom prst="round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058400" y="4114800"/>
            <a:ext cx="2286000" cy="2286000"/>
          </a:xfrm>
          <a:prstGeom prst="round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3657600" cy="201168"/>
          </a:xfrm>
          <a:prstGeom prst="rect">
            <a:avLst/>
          </a:prstGeom>
          <a:noFill/>
        </p:spPr>
        <p:txBody>
          <a:bodyPr wrap="square" anchor="t">
            <a:normAutofit/>
          </a:bodyPr>
          <a:lstStyle/>
          <a:p>
            <a:pPr algn="l">
              <a:spcBef>
                <a:spcPts val="0"/>
              </a:spcBef>
              <a:spcAft>
                <a:spcPts val="0"/>
              </a:spcAft>
              <a:defRPr sz="1100" b="1">
                <a:solidFill>
                  <a:srgbClr val="F6ECD6"/>
                </a:solidFill>
                <a:latin typeface="Aptos"/>
              </a:defRPr>
            </a:pPr>
            <a:r>
              <a:t>EXECUTIVE EDITION</a:t>
            </a:r>
          </a:p>
        </p:txBody>
      </p:sp>
      <p:sp>
        <p:nvSpPr>
          <p:cNvPr id="6" name="Rectangle 5"/>
          <p:cNvSpPr/>
          <p:nvPr/>
        </p:nvSpPr>
        <p:spPr>
          <a:xfrm>
            <a:off x="658368" y="749808"/>
            <a:ext cx="868680" cy="27432"/>
          </a:xfrm>
          <a:prstGeom prst="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914400"/>
            <a:ext cx="5394960" cy="960120"/>
          </a:xfrm>
          <a:prstGeom prst="rect">
            <a:avLst/>
          </a:prstGeom>
          <a:noFill/>
        </p:spPr>
        <p:txBody>
          <a:bodyPr wrap="square" anchor="t">
            <a:normAutofit/>
          </a:bodyPr>
          <a:lstStyle/>
          <a:p>
            <a:pPr algn="l">
              <a:spcBef>
                <a:spcPts val="0"/>
              </a:spcBef>
              <a:spcAft>
                <a:spcPts val="0"/>
              </a:spcAft>
              <a:defRPr sz="3000" b="1">
                <a:solidFill>
                  <a:srgbClr val="FFFFFF"/>
                </a:solidFill>
                <a:latin typeface="Aptos Display"/>
              </a:defRPr>
            </a:pPr>
            <a:r>
              <a:t>Apex Core Banking for Ethiopian Microfinance Leaders</a:t>
            </a:r>
          </a:p>
        </p:txBody>
      </p:sp>
      <p:sp>
        <p:nvSpPr>
          <p:cNvPr id="8" name="TextBox 7"/>
          <p:cNvSpPr txBox="1"/>
          <p:nvPr/>
        </p:nvSpPr>
        <p:spPr>
          <a:xfrm>
            <a:off x="658368" y="1901952"/>
            <a:ext cx="5212080" cy="987552"/>
          </a:xfrm>
          <a:prstGeom prst="rect">
            <a:avLst/>
          </a:prstGeom>
          <a:noFill/>
        </p:spPr>
        <p:txBody>
          <a:bodyPr wrap="square" anchor="t">
            <a:normAutofit/>
          </a:bodyPr>
          <a:lstStyle/>
          <a:p>
            <a:pPr algn="l">
              <a:spcBef>
                <a:spcPts val="0"/>
              </a:spcBef>
              <a:spcAft>
                <a:spcPts val="0"/>
              </a:spcAft>
              <a:defRPr sz="1400" b="0">
                <a:solidFill>
                  <a:srgbClr val="DCE4EC"/>
                </a:solidFill>
                <a:latin typeface="Aptos"/>
              </a:defRPr>
            </a:pPr>
            <a:r>
              <a:t>A modern core designed to strengthen control, scale inclusive outreach, and accelerate digital service delivery across branches, field teams, and customer channels.</a:t>
            </a:r>
          </a:p>
        </p:txBody>
      </p:sp>
      <p:sp>
        <p:nvSpPr>
          <p:cNvPr id="9" name="Rounded Rectangle 8"/>
          <p:cNvSpPr/>
          <p:nvPr/>
        </p:nvSpPr>
        <p:spPr>
          <a:xfrm>
            <a:off x="658368" y="3154680"/>
            <a:ext cx="1737360" cy="384048"/>
          </a:xfrm>
          <a:prstGeom prst="round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731520" y="3227832"/>
            <a:ext cx="1591056" cy="182880"/>
          </a:xfrm>
          <a:prstGeom prst="rect">
            <a:avLst/>
          </a:prstGeom>
          <a:noFill/>
        </p:spPr>
        <p:txBody>
          <a:bodyPr wrap="square" anchor="t">
            <a:normAutofit/>
          </a:bodyPr>
          <a:lstStyle/>
          <a:p>
            <a:pPr algn="l">
              <a:spcBef>
                <a:spcPts val="0"/>
              </a:spcBef>
              <a:spcAft>
                <a:spcPts val="0"/>
              </a:spcAft>
              <a:defRPr sz="1050" b="1">
                <a:solidFill>
                  <a:srgbClr val="FFFFFF"/>
                </a:solidFill>
                <a:latin typeface="Aptos"/>
              </a:defRPr>
            </a:pPr>
            <a:r>
              <a:t>Multi-branch control</a:t>
            </a:r>
          </a:p>
        </p:txBody>
      </p:sp>
      <p:sp>
        <p:nvSpPr>
          <p:cNvPr id="11" name="Rounded Rectangle 10"/>
          <p:cNvSpPr/>
          <p:nvPr/>
        </p:nvSpPr>
        <p:spPr>
          <a:xfrm>
            <a:off x="2505456" y="3154680"/>
            <a:ext cx="2240280" cy="384048"/>
          </a:xfrm>
          <a:prstGeom prst="roundRect">
            <a:avLst/>
          </a:prstGeom>
          <a:solidFill>
            <a:srgbClr val="266E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2578608" y="3227832"/>
            <a:ext cx="2093976" cy="182880"/>
          </a:xfrm>
          <a:prstGeom prst="rect">
            <a:avLst/>
          </a:prstGeom>
          <a:noFill/>
        </p:spPr>
        <p:txBody>
          <a:bodyPr wrap="square" anchor="t">
            <a:normAutofit/>
          </a:bodyPr>
          <a:lstStyle/>
          <a:p>
            <a:pPr algn="l">
              <a:spcBef>
                <a:spcPts val="0"/>
              </a:spcBef>
              <a:spcAft>
                <a:spcPts val="0"/>
              </a:spcAft>
              <a:defRPr sz="1050" b="1">
                <a:solidFill>
                  <a:srgbClr val="FFFFFF"/>
                </a:solidFill>
                <a:latin typeface="Aptos"/>
              </a:defRPr>
            </a:pPr>
            <a:r>
              <a:t>Loans + savings + group lending</a:t>
            </a:r>
          </a:p>
        </p:txBody>
      </p:sp>
      <p:sp>
        <p:nvSpPr>
          <p:cNvPr id="13" name="Rounded Rectangle 12"/>
          <p:cNvSpPr/>
          <p:nvPr/>
        </p:nvSpPr>
        <p:spPr>
          <a:xfrm>
            <a:off x="4855464" y="3154680"/>
            <a:ext cx="1421892" cy="384048"/>
          </a:xfrm>
          <a:prstGeom prst="round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928616" y="3227832"/>
            <a:ext cx="1293876" cy="328854"/>
          </a:xfrm>
          <a:prstGeom prst="rect">
            <a:avLst/>
          </a:prstGeom>
          <a:noFill/>
        </p:spPr>
        <p:txBody>
          <a:bodyPr wrap="square" anchor="t">
            <a:normAutofit/>
          </a:bodyPr>
          <a:lstStyle/>
          <a:p>
            <a:pPr algn="l">
              <a:spcBef>
                <a:spcPts val="0"/>
              </a:spcBef>
              <a:spcAft>
                <a:spcPts val="0"/>
              </a:spcAft>
              <a:defRPr sz="1050" b="1">
                <a:solidFill>
                  <a:srgbClr val="FFFFFF"/>
                </a:solidFill>
                <a:latin typeface="Aptos"/>
              </a:defRPr>
            </a:pPr>
            <a:r>
              <a:rPr dirty="0"/>
              <a:t>Mobile/USSD + API</a:t>
            </a:r>
          </a:p>
        </p:txBody>
      </p:sp>
      <p:sp>
        <p:nvSpPr>
          <p:cNvPr id="15" name="Rounded Rectangle 14"/>
          <p:cNvSpPr/>
          <p:nvPr/>
        </p:nvSpPr>
        <p:spPr>
          <a:xfrm>
            <a:off x="6368796" y="3172638"/>
            <a:ext cx="1234440" cy="384048"/>
          </a:xfrm>
          <a:prstGeom prst="roundRect">
            <a:avLst/>
          </a:prstGeom>
          <a:solidFill>
            <a:srgbClr val="4F7FC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6536876" y="3236976"/>
            <a:ext cx="1088136" cy="301752"/>
          </a:xfrm>
          <a:prstGeom prst="rect">
            <a:avLst/>
          </a:prstGeom>
          <a:noFill/>
        </p:spPr>
        <p:txBody>
          <a:bodyPr wrap="square" anchor="t">
            <a:normAutofit/>
          </a:bodyPr>
          <a:lstStyle/>
          <a:p>
            <a:pPr algn="l">
              <a:spcBef>
                <a:spcPts val="0"/>
              </a:spcBef>
              <a:spcAft>
                <a:spcPts val="0"/>
              </a:spcAft>
              <a:defRPr sz="1050" b="1">
                <a:solidFill>
                  <a:srgbClr val="FFFFFF"/>
                </a:solidFill>
                <a:latin typeface="Aptos"/>
              </a:defRPr>
            </a:pPr>
            <a:r>
              <a:rPr dirty="0"/>
              <a:t>BI + audit trail</a:t>
            </a:r>
          </a:p>
        </p:txBody>
      </p:sp>
      <p:sp>
        <p:nvSpPr>
          <p:cNvPr id="17" name="TextBox 16"/>
          <p:cNvSpPr txBox="1"/>
          <p:nvPr/>
        </p:nvSpPr>
        <p:spPr>
          <a:xfrm>
            <a:off x="676656" y="5760720"/>
            <a:ext cx="3108960" cy="219456"/>
          </a:xfrm>
          <a:prstGeom prst="rect">
            <a:avLst/>
          </a:prstGeom>
          <a:noFill/>
        </p:spPr>
        <p:txBody>
          <a:bodyPr wrap="square" anchor="t">
            <a:normAutofit fontScale="92500" lnSpcReduction="10000"/>
          </a:bodyPr>
          <a:lstStyle/>
          <a:p>
            <a:pPr algn="l">
              <a:spcBef>
                <a:spcPts val="0"/>
              </a:spcBef>
              <a:spcAft>
                <a:spcPts val="0"/>
              </a:spcAft>
              <a:defRPr sz="1000" b="0">
                <a:solidFill>
                  <a:srgbClr val="BEC9D7"/>
                </a:solidFill>
                <a:latin typeface="Aptos"/>
              </a:defRPr>
            </a:pPr>
            <a:r>
              <a:rPr dirty="0"/>
              <a:t>Ethiopian MFI CEO conversations</a:t>
            </a:r>
          </a:p>
        </p:txBody>
      </p:sp>
      <p:sp>
        <p:nvSpPr>
          <p:cNvPr id="18" name="Rounded Rectangle 17"/>
          <p:cNvSpPr/>
          <p:nvPr/>
        </p:nvSpPr>
        <p:spPr>
          <a:xfrm>
            <a:off x="7287768" y="333756"/>
            <a:ext cx="4754880" cy="2743200"/>
          </a:xfrm>
          <a:prstGeom prst="roundRect">
            <a:avLst/>
          </a:prstGeom>
          <a:solidFill>
            <a:srgbClr val="D7DF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ounded Rectangle 18"/>
          <p:cNvSpPr/>
          <p:nvPr/>
        </p:nvSpPr>
        <p:spPr>
          <a:xfrm>
            <a:off x="7232904" y="260604"/>
            <a:ext cx="4754880" cy="2743200"/>
          </a:xfrm>
          <a:prstGeom prst="roundRect">
            <a:avLst/>
          </a:prstGeom>
          <a:solidFill>
            <a:srgbClr val="FFFFFF"/>
          </a:solidFill>
          <a:ln w="12700">
            <a:solidFill>
              <a:srgbClr val="D0D8E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20" name="Picture 19" descr="image11.png"/>
          <p:cNvPicPr>
            <a:picLocks noChangeAspect="1"/>
          </p:cNvPicPr>
          <p:nvPr/>
        </p:nvPicPr>
        <p:blipFill>
          <a:blip r:embed="rId2"/>
          <a:stretch>
            <a:fillRect/>
          </a:stretch>
        </p:blipFill>
        <p:spPr>
          <a:xfrm>
            <a:off x="7278624" y="306324"/>
            <a:ext cx="4663440" cy="2651760"/>
          </a:xfrm>
          <a:prstGeom prst="rect">
            <a:avLst/>
          </a:prstGeom>
        </p:spPr>
      </p:pic>
      <p:sp>
        <p:nvSpPr>
          <p:cNvPr id="21" name="Rounded Rectangle 20"/>
          <p:cNvSpPr/>
          <p:nvPr/>
        </p:nvSpPr>
        <p:spPr>
          <a:xfrm>
            <a:off x="7882128" y="2510028"/>
            <a:ext cx="3154680" cy="1847088"/>
          </a:xfrm>
          <a:prstGeom prst="roundRect">
            <a:avLst/>
          </a:prstGeom>
          <a:solidFill>
            <a:srgbClr val="D7DF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ounded Rectangle 21"/>
          <p:cNvSpPr/>
          <p:nvPr/>
        </p:nvSpPr>
        <p:spPr>
          <a:xfrm>
            <a:off x="7827264" y="2436876"/>
            <a:ext cx="3154680" cy="1847088"/>
          </a:xfrm>
          <a:prstGeom prst="roundRect">
            <a:avLst/>
          </a:prstGeom>
          <a:solidFill>
            <a:srgbClr val="FFFFFF"/>
          </a:solidFill>
          <a:ln w="12700">
            <a:solidFill>
              <a:srgbClr val="D0D8E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23" name="Picture 22" descr="image13.png"/>
          <p:cNvPicPr>
            <a:picLocks noChangeAspect="1"/>
          </p:cNvPicPr>
          <p:nvPr/>
        </p:nvPicPr>
        <p:blipFill>
          <a:blip r:embed="rId3"/>
          <a:stretch>
            <a:fillRect/>
          </a:stretch>
        </p:blipFill>
        <p:spPr>
          <a:xfrm>
            <a:off x="7872984" y="2482596"/>
            <a:ext cx="3063240" cy="1755648"/>
          </a:xfrm>
          <a:prstGeom prst="rect">
            <a:avLst/>
          </a:prstGeom>
        </p:spPr>
      </p:pic>
      <p:sp>
        <p:nvSpPr>
          <p:cNvPr id="24" name="Rounded Rectangle 23"/>
          <p:cNvSpPr/>
          <p:nvPr/>
        </p:nvSpPr>
        <p:spPr>
          <a:xfrm>
            <a:off x="10762488" y="2253996"/>
            <a:ext cx="1188720" cy="2331720"/>
          </a:xfrm>
          <a:prstGeom prst="roundRect">
            <a:avLst/>
          </a:prstGeom>
          <a:solidFill>
            <a:srgbClr val="D7DF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Rounded Rectangle 24"/>
          <p:cNvSpPr/>
          <p:nvPr/>
        </p:nvSpPr>
        <p:spPr>
          <a:xfrm>
            <a:off x="10707624" y="2180844"/>
            <a:ext cx="1188720" cy="2331720"/>
          </a:xfrm>
          <a:prstGeom prst="roundRect">
            <a:avLst/>
          </a:prstGeom>
          <a:solidFill>
            <a:srgbClr val="FFFFFF"/>
          </a:solidFill>
          <a:ln w="12700">
            <a:solidFill>
              <a:srgbClr val="D0D8E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26" name="Picture 25" descr="image17.jpg"/>
          <p:cNvPicPr>
            <a:picLocks noChangeAspect="1"/>
          </p:cNvPicPr>
          <p:nvPr/>
        </p:nvPicPr>
        <p:blipFill>
          <a:blip r:embed="rId4"/>
          <a:stretch>
            <a:fillRect/>
          </a:stretch>
        </p:blipFill>
        <p:spPr>
          <a:xfrm>
            <a:off x="10753344" y="2226564"/>
            <a:ext cx="1097280" cy="2240280"/>
          </a:xfrm>
          <a:prstGeom prst="rect">
            <a:avLst/>
          </a:prstGeom>
        </p:spPr>
      </p:pic>
      <p:sp>
        <p:nvSpPr>
          <p:cNvPr id="27" name="TextBox 26"/>
          <p:cNvSpPr txBox="1"/>
          <p:nvPr/>
        </p:nvSpPr>
        <p:spPr>
          <a:xfrm>
            <a:off x="658368" y="6089904"/>
            <a:ext cx="10515600" cy="182880"/>
          </a:xfrm>
          <a:prstGeom prst="rect">
            <a:avLst/>
          </a:prstGeom>
          <a:noFill/>
        </p:spPr>
        <p:txBody>
          <a:bodyPr wrap="square" anchor="t">
            <a:normAutofit/>
          </a:bodyPr>
          <a:lstStyle/>
          <a:p>
            <a:pPr algn="l">
              <a:spcBef>
                <a:spcPts val="0"/>
              </a:spcBef>
              <a:spcAft>
                <a:spcPts val="0"/>
              </a:spcAft>
              <a:defRPr sz="819" b="0">
                <a:solidFill>
                  <a:srgbClr val="CDD6E0"/>
                </a:solidFill>
                <a:latin typeface="Aptos"/>
              </a:defRPr>
            </a:pPr>
            <a:r>
              <a:t>Product capabilities sourced from the existing Apex deck; Ethiopia market framing updated for an executive audience.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F1B2E"/>
        </a:solidFill>
        <a:effectLst/>
      </p:bgPr>
    </p:bg>
    <p:spTree>
      <p:nvGrpSpPr>
        <p:cNvPr id="1" name=""/>
        <p:cNvGrpSpPr/>
        <p:nvPr/>
      </p:nvGrpSpPr>
      <p:grpSpPr>
        <a:xfrm>
          <a:off x="0" y="0"/>
          <a:ext cx="0" cy="0"/>
          <a:chOff x="0" y="0"/>
          <a:chExt cx="0" cy="0"/>
        </a:xfrm>
      </p:grpSpPr>
      <p:sp>
        <p:nvSpPr>
          <p:cNvPr id="2" name="Rounded Rectangle 1"/>
          <p:cNvSpPr/>
          <p:nvPr/>
        </p:nvSpPr>
        <p:spPr>
          <a:xfrm>
            <a:off x="9052560" y="-365760"/>
            <a:ext cx="3840480" cy="3840480"/>
          </a:xfrm>
          <a:prstGeom prst="round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058400" y="4114800"/>
            <a:ext cx="2286000" cy="2286000"/>
          </a:xfrm>
          <a:prstGeom prst="round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4389120" cy="237744"/>
          </a:xfrm>
          <a:prstGeom prst="rect">
            <a:avLst/>
          </a:prstGeom>
          <a:noFill/>
        </p:spPr>
        <p:txBody>
          <a:bodyPr wrap="square" anchor="t">
            <a:normAutofit/>
          </a:bodyPr>
          <a:lstStyle/>
          <a:p>
            <a:pPr algn="l">
              <a:spcBef>
                <a:spcPts val="0"/>
              </a:spcBef>
              <a:spcAft>
                <a:spcPts val="0"/>
              </a:spcAft>
              <a:defRPr sz="1100" b="1">
                <a:solidFill>
                  <a:srgbClr val="F6ECD6"/>
                </a:solidFill>
                <a:latin typeface="Aptos"/>
              </a:defRPr>
            </a:pPr>
            <a:r>
              <a:t>REFERENCE PROFILE</a:t>
            </a:r>
          </a:p>
        </p:txBody>
      </p:sp>
      <p:sp>
        <p:nvSpPr>
          <p:cNvPr id="6" name="Rectangle 5"/>
          <p:cNvSpPr/>
          <p:nvPr/>
        </p:nvSpPr>
        <p:spPr>
          <a:xfrm>
            <a:off x="658368" y="749808"/>
            <a:ext cx="868680" cy="27432"/>
          </a:xfrm>
          <a:prstGeom prst="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868680"/>
            <a:ext cx="6766560" cy="822960"/>
          </a:xfrm>
          <a:prstGeom prst="rect">
            <a:avLst/>
          </a:prstGeom>
          <a:noFill/>
        </p:spPr>
        <p:txBody>
          <a:bodyPr wrap="square" anchor="t">
            <a:normAutofit/>
          </a:bodyPr>
          <a:lstStyle/>
          <a:p>
            <a:pPr algn="l">
              <a:spcBef>
                <a:spcPts val="0"/>
              </a:spcBef>
              <a:spcAft>
                <a:spcPts val="0"/>
              </a:spcAft>
              <a:defRPr sz="2800" b="1">
                <a:solidFill>
                  <a:srgbClr val="FFFFFF"/>
                </a:solidFill>
                <a:latin typeface="Aptos Display"/>
              </a:defRPr>
            </a:pPr>
            <a:r>
              <a:t>Evidence of regional relevance</a:t>
            </a:r>
          </a:p>
        </p:txBody>
      </p:sp>
      <p:sp>
        <p:nvSpPr>
          <p:cNvPr id="8" name="TextBox 7"/>
          <p:cNvSpPr txBox="1"/>
          <p:nvPr/>
        </p:nvSpPr>
        <p:spPr>
          <a:xfrm>
            <a:off x="676656" y="1664208"/>
            <a:ext cx="6126480" cy="731520"/>
          </a:xfrm>
          <a:prstGeom prst="rect">
            <a:avLst/>
          </a:prstGeom>
          <a:noFill/>
        </p:spPr>
        <p:txBody>
          <a:bodyPr wrap="square" anchor="t">
            <a:normAutofit/>
          </a:bodyPr>
          <a:lstStyle/>
          <a:p>
            <a:pPr algn="l">
              <a:spcBef>
                <a:spcPts val="0"/>
              </a:spcBef>
              <a:spcAft>
                <a:spcPts val="0"/>
              </a:spcAft>
              <a:defRPr sz="1350" b="0">
                <a:solidFill>
                  <a:srgbClr val="E1E7EF"/>
                </a:solidFill>
                <a:latin typeface="Aptos"/>
              </a:defRPr>
            </a:pPr>
            <a:r>
              <a:t>The current Apex deck positions the platform across MFIs, Saccos, development banks, and agency-finance models.</a:t>
            </a:r>
          </a:p>
        </p:txBody>
      </p:sp>
      <p:sp>
        <p:nvSpPr>
          <p:cNvPr id="9" name="Rounded Rectangle 8"/>
          <p:cNvSpPr/>
          <p:nvPr/>
        </p:nvSpPr>
        <p:spPr>
          <a:xfrm>
            <a:off x="676656" y="2514600"/>
            <a:ext cx="2331720" cy="2423160"/>
          </a:xfrm>
          <a:prstGeom prst="roundRect">
            <a:avLst/>
          </a:prstGeom>
          <a:solidFill>
            <a:srgbClr val="18273D"/>
          </a:solidFill>
          <a:ln w="12700">
            <a:solidFill>
              <a:srgbClr val="3F526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76656" y="2514600"/>
            <a:ext cx="233172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804672" y="2670048"/>
            <a:ext cx="2057400" cy="384048"/>
          </a:xfrm>
          <a:prstGeom prst="rect">
            <a:avLst/>
          </a:prstGeom>
          <a:noFill/>
        </p:spPr>
        <p:txBody>
          <a:bodyPr wrap="square" anchor="t">
            <a:normAutofit/>
          </a:bodyPr>
          <a:lstStyle/>
          <a:p>
            <a:pPr algn="l">
              <a:spcBef>
                <a:spcPts val="0"/>
              </a:spcBef>
              <a:spcAft>
                <a:spcPts val="0"/>
              </a:spcAft>
              <a:defRPr sz="1400" b="1">
                <a:solidFill>
                  <a:srgbClr val="FFFFFF"/>
                </a:solidFill>
                <a:latin typeface="Aptos Display"/>
              </a:defRPr>
            </a:pPr>
            <a:r>
              <a:t>Fincredit Ltd</a:t>
            </a:r>
          </a:p>
        </p:txBody>
      </p:sp>
      <p:sp>
        <p:nvSpPr>
          <p:cNvPr id="12" name="TextBox 11"/>
          <p:cNvSpPr txBox="1"/>
          <p:nvPr/>
        </p:nvSpPr>
        <p:spPr>
          <a:xfrm>
            <a:off x="804672" y="3035808"/>
            <a:ext cx="2057400" cy="274320"/>
          </a:xfrm>
          <a:prstGeom prst="rect">
            <a:avLst/>
          </a:prstGeom>
          <a:noFill/>
        </p:spPr>
        <p:txBody>
          <a:bodyPr wrap="square" anchor="t">
            <a:normAutofit/>
          </a:bodyPr>
          <a:lstStyle/>
          <a:p>
            <a:pPr algn="l">
              <a:spcBef>
                <a:spcPts val="0"/>
              </a:spcBef>
              <a:spcAft>
                <a:spcPts val="0"/>
              </a:spcAft>
              <a:defRPr sz="1050" b="1">
                <a:solidFill>
                  <a:srgbClr val="F6ECD6"/>
                </a:solidFill>
                <a:latin typeface="Aptos"/>
              </a:defRPr>
            </a:pPr>
            <a:r>
              <a:t>Kenya, Uganda, Liberia</a:t>
            </a:r>
          </a:p>
        </p:txBody>
      </p:sp>
      <p:sp>
        <p:nvSpPr>
          <p:cNvPr id="13" name="TextBox 12"/>
          <p:cNvSpPr txBox="1"/>
          <p:nvPr/>
        </p:nvSpPr>
        <p:spPr>
          <a:xfrm>
            <a:off x="804672" y="3383280"/>
            <a:ext cx="2057400" cy="1143000"/>
          </a:xfrm>
          <a:prstGeom prst="rect">
            <a:avLst/>
          </a:prstGeom>
          <a:noFill/>
        </p:spPr>
        <p:txBody>
          <a:bodyPr wrap="square" anchor="t">
            <a:normAutofit/>
          </a:bodyPr>
          <a:lstStyle/>
          <a:p>
            <a:pPr algn="l">
              <a:spcBef>
                <a:spcPts val="0"/>
              </a:spcBef>
              <a:spcAft>
                <a:spcPts val="0"/>
              </a:spcAft>
              <a:defRPr sz="1120" b="0">
                <a:solidFill>
                  <a:srgbClr val="D5DEE8"/>
                </a:solidFill>
                <a:latin typeface="Aptos"/>
              </a:defRPr>
            </a:pPr>
            <a:r>
              <a:t>Regional MFI operations powered by Apex across multiple countries.</a:t>
            </a:r>
          </a:p>
        </p:txBody>
      </p:sp>
      <p:sp>
        <p:nvSpPr>
          <p:cNvPr id="14" name="Rounded Rectangle 13"/>
          <p:cNvSpPr/>
          <p:nvPr/>
        </p:nvSpPr>
        <p:spPr>
          <a:xfrm>
            <a:off x="3611880" y="2514600"/>
            <a:ext cx="2331720" cy="2423160"/>
          </a:xfrm>
          <a:prstGeom prst="roundRect">
            <a:avLst/>
          </a:prstGeom>
          <a:solidFill>
            <a:srgbClr val="18273D"/>
          </a:solidFill>
          <a:ln w="12700">
            <a:solidFill>
              <a:srgbClr val="3F526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3611880" y="2514600"/>
            <a:ext cx="2331720"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3739896" y="2670048"/>
            <a:ext cx="2057400" cy="384048"/>
          </a:xfrm>
          <a:prstGeom prst="rect">
            <a:avLst/>
          </a:prstGeom>
          <a:noFill/>
        </p:spPr>
        <p:txBody>
          <a:bodyPr wrap="square" anchor="t">
            <a:normAutofit/>
          </a:bodyPr>
          <a:lstStyle/>
          <a:p>
            <a:pPr algn="l">
              <a:spcBef>
                <a:spcPts val="0"/>
              </a:spcBef>
              <a:spcAft>
                <a:spcPts val="0"/>
              </a:spcAft>
              <a:defRPr sz="1400" b="1">
                <a:solidFill>
                  <a:srgbClr val="FFFFFF"/>
                </a:solidFill>
                <a:latin typeface="Aptos Display"/>
              </a:defRPr>
            </a:pPr>
            <a:r>
              <a:t>ELCT SACCOS</a:t>
            </a:r>
          </a:p>
        </p:txBody>
      </p:sp>
      <p:sp>
        <p:nvSpPr>
          <p:cNvPr id="17" name="TextBox 16"/>
          <p:cNvSpPr txBox="1"/>
          <p:nvPr/>
        </p:nvSpPr>
        <p:spPr>
          <a:xfrm>
            <a:off x="3739896" y="3035808"/>
            <a:ext cx="2057400" cy="274320"/>
          </a:xfrm>
          <a:prstGeom prst="rect">
            <a:avLst/>
          </a:prstGeom>
          <a:noFill/>
        </p:spPr>
        <p:txBody>
          <a:bodyPr wrap="square" anchor="t">
            <a:normAutofit/>
          </a:bodyPr>
          <a:lstStyle/>
          <a:p>
            <a:pPr algn="l">
              <a:spcBef>
                <a:spcPts val="0"/>
              </a:spcBef>
              <a:spcAft>
                <a:spcPts val="0"/>
              </a:spcAft>
              <a:defRPr sz="1050" b="1">
                <a:solidFill>
                  <a:srgbClr val="F6ECD6"/>
                </a:solidFill>
                <a:latin typeface="Aptos"/>
              </a:defRPr>
            </a:pPr>
            <a:r>
              <a:t>Tanzania</a:t>
            </a:r>
          </a:p>
        </p:txBody>
      </p:sp>
      <p:sp>
        <p:nvSpPr>
          <p:cNvPr id="18" name="TextBox 17"/>
          <p:cNvSpPr txBox="1"/>
          <p:nvPr/>
        </p:nvSpPr>
        <p:spPr>
          <a:xfrm>
            <a:off x="3739896" y="3383280"/>
            <a:ext cx="2057400" cy="1143000"/>
          </a:xfrm>
          <a:prstGeom prst="rect">
            <a:avLst/>
          </a:prstGeom>
          <a:noFill/>
        </p:spPr>
        <p:txBody>
          <a:bodyPr wrap="square" anchor="t">
            <a:normAutofit/>
          </a:bodyPr>
          <a:lstStyle/>
          <a:p>
            <a:pPr algn="l">
              <a:spcBef>
                <a:spcPts val="0"/>
              </a:spcBef>
              <a:spcAft>
                <a:spcPts val="0"/>
              </a:spcAft>
              <a:defRPr sz="1120" b="0">
                <a:solidFill>
                  <a:srgbClr val="D5DEE8"/>
                </a:solidFill>
                <a:latin typeface="Aptos"/>
              </a:defRPr>
            </a:pPr>
            <a:r>
              <a:t>Seven branches and a customer base of 15,000+ in the current deck.</a:t>
            </a:r>
          </a:p>
        </p:txBody>
      </p:sp>
      <p:sp>
        <p:nvSpPr>
          <p:cNvPr id="19" name="Rounded Rectangle 18"/>
          <p:cNvSpPr/>
          <p:nvPr/>
        </p:nvSpPr>
        <p:spPr>
          <a:xfrm>
            <a:off x="6547104" y="2514600"/>
            <a:ext cx="2331720" cy="2423160"/>
          </a:xfrm>
          <a:prstGeom prst="roundRect">
            <a:avLst/>
          </a:prstGeom>
          <a:solidFill>
            <a:srgbClr val="18273D"/>
          </a:solidFill>
          <a:ln w="12700">
            <a:solidFill>
              <a:srgbClr val="3F526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6547104" y="2514600"/>
            <a:ext cx="2331720" cy="54864"/>
          </a:xfrm>
          <a:prstGeom prst="rect">
            <a:avLst/>
          </a:prstGeom>
          <a:solidFill>
            <a:srgbClr val="266E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6675120" y="2670048"/>
            <a:ext cx="2057400" cy="384048"/>
          </a:xfrm>
          <a:prstGeom prst="rect">
            <a:avLst/>
          </a:prstGeom>
          <a:noFill/>
        </p:spPr>
        <p:txBody>
          <a:bodyPr wrap="square" anchor="t">
            <a:normAutofit/>
          </a:bodyPr>
          <a:lstStyle/>
          <a:p>
            <a:pPr algn="l">
              <a:spcBef>
                <a:spcPts val="0"/>
              </a:spcBef>
              <a:spcAft>
                <a:spcPts val="0"/>
              </a:spcAft>
              <a:defRPr sz="1400" b="1">
                <a:solidFill>
                  <a:srgbClr val="FFFFFF"/>
                </a:solidFill>
                <a:latin typeface="Aptos Display"/>
              </a:defRPr>
            </a:pPr>
            <a:r>
              <a:t>Bonafide Finance Bank</a:t>
            </a:r>
          </a:p>
        </p:txBody>
      </p:sp>
      <p:sp>
        <p:nvSpPr>
          <p:cNvPr id="22" name="TextBox 21"/>
          <p:cNvSpPr txBox="1"/>
          <p:nvPr/>
        </p:nvSpPr>
        <p:spPr>
          <a:xfrm>
            <a:off x="6675120" y="3035808"/>
            <a:ext cx="2057400" cy="274320"/>
          </a:xfrm>
          <a:prstGeom prst="rect">
            <a:avLst/>
          </a:prstGeom>
          <a:noFill/>
        </p:spPr>
        <p:txBody>
          <a:bodyPr wrap="square" anchor="t">
            <a:normAutofit/>
          </a:bodyPr>
          <a:lstStyle/>
          <a:p>
            <a:pPr algn="l">
              <a:spcBef>
                <a:spcPts val="0"/>
              </a:spcBef>
              <a:spcAft>
                <a:spcPts val="0"/>
              </a:spcAft>
              <a:defRPr sz="1050" b="1">
                <a:solidFill>
                  <a:srgbClr val="F6ECD6"/>
                </a:solidFill>
                <a:latin typeface="Aptos"/>
              </a:defRPr>
            </a:pPr>
            <a:r>
              <a:t>Equatorial Guinea</a:t>
            </a:r>
          </a:p>
        </p:txBody>
      </p:sp>
      <p:sp>
        <p:nvSpPr>
          <p:cNvPr id="23" name="TextBox 22"/>
          <p:cNvSpPr txBox="1"/>
          <p:nvPr/>
        </p:nvSpPr>
        <p:spPr>
          <a:xfrm>
            <a:off x="6675120" y="3383280"/>
            <a:ext cx="2057400" cy="1143000"/>
          </a:xfrm>
          <a:prstGeom prst="rect">
            <a:avLst/>
          </a:prstGeom>
          <a:noFill/>
        </p:spPr>
        <p:txBody>
          <a:bodyPr wrap="square" anchor="t">
            <a:normAutofit/>
          </a:bodyPr>
          <a:lstStyle/>
          <a:p>
            <a:pPr algn="l">
              <a:spcBef>
                <a:spcPts val="0"/>
              </a:spcBef>
              <a:spcAft>
                <a:spcPts val="0"/>
              </a:spcAft>
              <a:defRPr sz="1120" b="0">
                <a:solidFill>
                  <a:srgbClr val="D5DEE8"/>
                </a:solidFill>
                <a:latin typeface="Aptos"/>
              </a:defRPr>
            </a:pPr>
            <a:r>
              <a:t>Cloud-based deployment supporting a network of 300+ agents.</a:t>
            </a:r>
          </a:p>
        </p:txBody>
      </p:sp>
      <p:sp>
        <p:nvSpPr>
          <p:cNvPr id="24" name="Rounded Rectangle 23"/>
          <p:cNvSpPr/>
          <p:nvPr/>
        </p:nvSpPr>
        <p:spPr>
          <a:xfrm>
            <a:off x="9482328" y="2514600"/>
            <a:ext cx="2331720" cy="2423160"/>
          </a:xfrm>
          <a:prstGeom prst="roundRect">
            <a:avLst/>
          </a:prstGeom>
          <a:solidFill>
            <a:srgbClr val="18273D"/>
          </a:solidFill>
          <a:ln w="12700">
            <a:solidFill>
              <a:srgbClr val="3F526E"/>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Rectangle 24"/>
          <p:cNvSpPr/>
          <p:nvPr/>
        </p:nvSpPr>
        <p:spPr>
          <a:xfrm>
            <a:off x="9482328" y="2514600"/>
            <a:ext cx="2331720" cy="54864"/>
          </a:xfrm>
          <a:prstGeom prst="rect">
            <a:avLst/>
          </a:prstGeom>
          <a:solidFill>
            <a:srgbClr val="4F7FC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9610344" y="2670048"/>
            <a:ext cx="2057400" cy="384048"/>
          </a:xfrm>
          <a:prstGeom prst="rect">
            <a:avLst/>
          </a:prstGeom>
          <a:noFill/>
        </p:spPr>
        <p:txBody>
          <a:bodyPr wrap="square" anchor="t">
            <a:normAutofit/>
          </a:bodyPr>
          <a:lstStyle/>
          <a:p>
            <a:pPr algn="l">
              <a:spcBef>
                <a:spcPts val="0"/>
              </a:spcBef>
              <a:spcAft>
                <a:spcPts val="0"/>
              </a:spcAft>
              <a:defRPr sz="1400" b="1">
                <a:solidFill>
                  <a:srgbClr val="FFFFFF"/>
                </a:solidFill>
                <a:latin typeface="Aptos Display"/>
              </a:defRPr>
            </a:pPr>
            <a:r>
              <a:t>Tokelau Development Bank</a:t>
            </a:r>
          </a:p>
        </p:txBody>
      </p:sp>
      <p:sp>
        <p:nvSpPr>
          <p:cNvPr id="27" name="TextBox 26"/>
          <p:cNvSpPr txBox="1"/>
          <p:nvPr/>
        </p:nvSpPr>
        <p:spPr>
          <a:xfrm>
            <a:off x="9610344" y="3035808"/>
            <a:ext cx="2057400" cy="274320"/>
          </a:xfrm>
          <a:prstGeom prst="rect">
            <a:avLst/>
          </a:prstGeom>
          <a:noFill/>
        </p:spPr>
        <p:txBody>
          <a:bodyPr wrap="square" anchor="t">
            <a:normAutofit/>
          </a:bodyPr>
          <a:lstStyle/>
          <a:p>
            <a:pPr algn="l">
              <a:spcBef>
                <a:spcPts val="0"/>
              </a:spcBef>
              <a:spcAft>
                <a:spcPts val="0"/>
              </a:spcAft>
              <a:defRPr sz="1050" b="1">
                <a:solidFill>
                  <a:srgbClr val="F6ECD6"/>
                </a:solidFill>
                <a:latin typeface="Aptos"/>
              </a:defRPr>
            </a:pPr>
            <a:r>
              <a:t>Tokelau / New Zealand / Apia</a:t>
            </a:r>
          </a:p>
        </p:txBody>
      </p:sp>
      <p:sp>
        <p:nvSpPr>
          <p:cNvPr id="28" name="TextBox 27"/>
          <p:cNvSpPr txBox="1"/>
          <p:nvPr/>
        </p:nvSpPr>
        <p:spPr>
          <a:xfrm>
            <a:off x="9610344" y="3383280"/>
            <a:ext cx="2057400" cy="1143000"/>
          </a:xfrm>
          <a:prstGeom prst="rect">
            <a:avLst/>
          </a:prstGeom>
          <a:noFill/>
        </p:spPr>
        <p:txBody>
          <a:bodyPr wrap="square" anchor="t">
            <a:normAutofit/>
          </a:bodyPr>
          <a:lstStyle/>
          <a:p>
            <a:pPr algn="l">
              <a:spcBef>
                <a:spcPts val="0"/>
              </a:spcBef>
              <a:spcAft>
                <a:spcPts val="0"/>
              </a:spcAft>
              <a:defRPr sz="1120" b="0">
                <a:solidFill>
                  <a:srgbClr val="D5DEE8"/>
                </a:solidFill>
                <a:latin typeface="Aptos"/>
              </a:defRPr>
            </a:pPr>
            <a:r>
              <a:t>Development bank operations featured in the base presentation.</a:t>
            </a:r>
          </a:p>
        </p:txBody>
      </p:sp>
      <p:sp>
        <p:nvSpPr>
          <p:cNvPr id="29" name="TextBox 28"/>
          <p:cNvSpPr txBox="1"/>
          <p:nvPr/>
        </p:nvSpPr>
        <p:spPr>
          <a:xfrm>
            <a:off x="658368" y="6089904"/>
            <a:ext cx="10515600" cy="182880"/>
          </a:xfrm>
          <a:prstGeom prst="rect">
            <a:avLst/>
          </a:prstGeom>
          <a:noFill/>
        </p:spPr>
        <p:txBody>
          <a:bodyPr wrap="square" anchor="t">
            <a:normAutofit/>
          </a:bodyPr>
          <a:lstStyle/>
          <a:p>
            <a:pPr algn="l">
              <a:spcBef>
                <a:spcPts val="0"/>
              </a:spcBef>
              <a:spcAft>
                <a:spcPts val="0"/>
              </a:spcAft>
              <a:defRPr sz="819" b="0">
                <a:solidFill>
                  <a:srgbClr val="CDD6E0"/>
                </a:solidFill>
                <a:latin typeface="Aptos"/>
              </a:defRPr>
            </a:pPr>
            <a:r>
              <a:t>Regional proof points above are drawn from the original Apex deck.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8F6F1"/>
        </a:solidFill>
        <a:effectLst/>
      </p:bgPr>
    </p:bg>
    <p:spTree>
      <p:nvGrpSpPr>
        <p:cNvPr id="1" name=""/>
        <p:cNvGrpSpPr/>
        <p:nvPr/>
      </p:nvGrpSpPr>
      <p:grpSpPr>
        <a:xfrm>
          <a:off x="0" y="0"/>
          <a:ext cx="0" cy="0"/>
          <a:chOff x="0" y="0"/>
          <a:chExt cx="0" cy="0"/>
        </a:xfrm>
      </p:grpSpPr>
      <p:sp>
        <p:nvSpPr>
          <p:cNvPr id="2" name="Rounded Rectangle 1"/>
          <p:cNvSpPr/>
          <p:nvPr/>
        </p:nvSpPr>
        <p:spPr>
          <a:xfrm>
            <a:off x="9966960" y="-548640"/>
            <a:ext cx="3108960" cy="3108960"/>
          </a:xfrm>
          <a:prstGeom prst="roundRect">
            <a:avLst/>
          </a:prstGeom>
          <a:solidFill>
            <a:srgbClr val="E7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698480" y="4297680"/>
            <a:ext cx="1920240" cy="1920240"/>
          </a:xfrm>
          <a:prstGeom prst="round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4389120" cy="237744"/>
          </a:xfrm>
          <a:prstGeom prst="rect">
            <a:avLst/>
          </a:prstGeom>
          <a:noFill/>
        </p:spPr>
        <p:txBody>
          <a:bodyPr wrap="square" anchor="t">
            <a:normAutofit/>
          </a:bodyPr>
          <a:lstStyle/>
          <a:p>
            <a:pPr algn="l">
              <a:spcBef>
                <a:spcPts val="0"/>
              </a:spcBef>
              <a:spcAft>
                <a:spcPts val="0"/>
              </a:spcAft>
              <a:defRPr sz="1100" b="1">
                <a:solidFill>
                  <a:srgbClr val="C78F2E"/>
                </a:solidFill>
                <a:latin typeface="Aptos"/>
              </a:defRPr>
            </a:pPr>
            <a:r>
              <a:t>EXECUTIVE OUTCOME</a:t>
            </a:r>
          </a:p>
        </p:txBody>
      </p:sp>
      <p:sp>
        <p:nvSpPr>
          <p:cNvPr id="6" name="Rectangle 5"/>
          <p:cNvSpPr/>
          <p:nvPr/>
        </p:nvSpPr>
        <p:spPr>
          <a:xfrm>
            <a:off x="658368" y="749808"/>
            <a:ext cx="868680" cy="27432"/>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868680"/>
            <a:ext cx="6766560" cy="822960"/>
          </a:xfrm>
          <a:prstGeom prst="rect">
            <a:avLst/>
          </a:prstGeom>
          <a:noFill/>
        </p:spPr>
        <p:txBody>
          <a:bodyPr wrap="square" anchor="t">
            <a:normAutofit/>
          </a:bodyPr>
          <a:lstStyle/>
          <a:p>
            <a:pPr algn="l">
              <a:spcBef>
                <a:spcPts val="0"/>
              </a:spcBef>
              <a:spcAft>
                <a:spcPts val="0"/>
              </a:spcAft>
              <a:defRPr sz="2500" b="1">
                <a:solidFill>
                  <a:srgbClr val="0F1B2E"/>
                </a:solidFill>
                <a:latin typeface="Aptos Display"/>
              </a:defRPr>
            </a:pPr>
            <a:r>
              <a:t>What Apex can help an Ethiopian MFI leadership team achieve</a:t>
            </a:r>
          </a:p>
        </p:txBody>
      </p:sp>
      <p:sp>
        <p:nvSpPr>
          <p:cNvPr id="8" name="Rounded Rectangle 7"/>
          <p:cNvSpPr/>
          <p:nvPr/>
        </p:nvSpPr>
        <p:spPr>
          <a:xfrm>
            <a:off x="676656" y="1993392"/>
            <a:ext cx="4800600" cy="132588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76656" y="1993392"/>
            <a:ext cx="480060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822960" y="2103120"/>
            <a:ext cx="45079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Stronger Operational Discipline</a:t>
            </a:r>
          </a:p>
        </p:txBody>
      </p:sp>
      <p:sp>
        <p:nvSpPr>
          <p:cNvPr id="11" name="TextBox 10"/>
          <p:cNvSpPr txBox="1"/>
          <p:nvPr/>
        </p:nvSpPr>
        <p:spPr>
          <a:xfrm>
            <a:off x="822960" y="2487168"/>
            <a:ext cx="4507992" cy="70408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Reduce manual leakage through workflow, maker-checker, and audit controls.</a:t>
            </a:r>
          </a:p>
        </p:txBody>
      </p:sp>
      <p:sp>
        <p:nvSpPr>
          <p:cNvPr id="12" name="Rounded Rectangle 11"/>
          <p:cNvSpPr/>
          <p:nvPr/>
        </p:nvSpPr>
        <p:spPr>
          <a:xfrm>
            <a:off x="6016752" y="1993392"/>
            <a:ext cx="4800600" cy="132588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6016752" y="1993392"/>
            <a:ext cx="4800600"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6163056" y="2103120"/>
            <a:ext cx="45079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Faster Product and Branch Execution</a:t>
            </a:r>
          </a:p>
        </p:txBody>
      </p:sp>
      <p:sp>
        <p:nvSpPr>
          <p:cNvPr id="15" name="TextBox 14"/>
          <p:cNvSpPr txBox="1"/>
          <p:nvPr/>
        </p:nvSpPr>
        <p:spPr>
          <a:xfrm>
            <a:off x="6163056" y="2487168"/>
            <a:ext cx="4507992" cy="70408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Standardize processes while giving branches and teams the tools to move faster.</a:t>
            </a:r>
          </a:p>
        </p:txBody>
      </p:sp>
      <p:sp>
        <p:nvSpPr>
          <p:cNvPr id="16" name="Rounded Rectangle 15"/>
          <p:cNvSpPr/>
          <p:nvPr/>
        </p:nvSpPr>
        <p:spPr>
          <a:xfrm>
            <a:off x="676656" y="3703320"/>
            <a:ext cx="4800600" cy="132588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76656" y="3703320"/>
            <a:ext cx="4800600" cy="54864"/>
          </a:xfrm>
          <a:prstGeom prst="rect">
            <a:avLst/>
          </a:prstGeom>
          <a:solidFill>
            <a:srgbClr val="266E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822960" y="3813048"/>
            <a:ext cx="45079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Better Capital Allocation Visibility</a:t>
            </a:r>
          </a:p>
        </p:txBody>
      </p:sp>
      <p:sp>
        <p:nvSpPr>
          <p:cNvPr id="19" name="TextBox 18"/>
          <p:cNvSpPr txBox="1"/>
          <p:nvPr/>
        </p:nvSpPr>
        <p:spPr>
          <a:xfrm>
            <a:off x="822960" y="4197096"/>
            <a:ext cx="4507992" cy="70408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See performance by branch, product, and portfolio before problems become expensive.</a:t>
            </a:r>
          </a:p>
        </p:txBody>
      </p:sp>
      <p:sp>
        <p:nvSpPr>
          <p:cNvPr id="20" name="Rounded Rectangle 19"/>
          <p:cNvSpPr/>
          <p:nvPr/>
        </p:nvSpPr>
        <p:spPr>
          <a:xfrm>
            <a:off x="6016752" y="3703320"/>
            <a:ext cx="4800600" cy="132588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6016752" y="3703320"/>
            <a:ext cx="4800600" cy="54864"/>
          </a:xfrm>
          <a:prstGeom prst="rect">
            <a:avLst/>
          </a:prstGeom>
          <a:solidFill>
            <a:srgbClr val="4F7FC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6163056" y="3813048"/>
            <a:ext cx="45079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A Stronger Base for Digital Expansion</a:t>
            </a:r>
          </a:p>
        </p:txBody>
      </p:sp>
      <p:sp>
        <p:nvSpPr>
          <p:cNvPr id="23" name="TextBox 22"/>
          <p:cNvSpPr txBox="1"/>
          <p:nvPr/>
        </p:nvSpPr>
        <p:spPr>
          <a:xfrm>
            <a:off x="6163056" y="4197096"/>
            <a:ext cx="4507992" cy="70408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Support mobile, USSD, and ecosystem integration from a single operating core.</a:t>
            </a:r>
          </a:p>
        </p:txBody>
      </p:sp>
      <p:sp>
        <p:nvSpPr>
          <p:cNvPr id="24" name="Rounded Rectangle 23"/>
          <p:cNvSpPr/>
          <p:nvPr/>
        </p:nvSpPr>
        <p:spPr>
          <a:xfrm>
            <a:off x="1828800" y="5376672"/>
            <a:ext cx="8595360" cy="713232"/>
          </a:xfrm>
          <a:prstGeom prst="round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2029968" y="5559552"/>
            <a:ext cx="8193024" cy="292608"/>
          </a:xfrm>
          <a:prstGeom prst="rect">
            <a:avLst/>
          </a:prstGeom>
          <a:noFill/>
        </p:spPr>
        <p:txBody>
          <a:bodyPr wrap="square" anchor="t">
            <a:normAutofit/>
          </a:bodyPr>
          <a:lstStyle/>
          <a:p>
            <a:pPr algn="l">
              <a:spcBef>
                <a:spcPts val="0"/>
              </a:spcBef>
              <a:spcAft>
                <a:spcPts val="0"/>
              </a:spcAft>
              <a:defRPr sz="1200" b="1">
                <a:solidFill>
                  <a:srgbClr val="F6ECD6"/>
                </a:solidFill>
                <a:latin typeface="Aptos"/>
              </a:defRPr>
            </a:pPr>
            <a:r>
              <a:t>Recommended next step</a:t>
            </a:r>
          </a:p>
        </p:txBody>
      </p:sp>
      <p:sp>
        <p:nvSpPr>
          <p:cNvPr id="26" name="TextBox 25"/>
          <p:cNvSpPr txBox="1"/>
          <p:nvPr/>
        </p:nvSpPr>
        <p:spPr>
          <a:xfrm>
            <a:off x="3987538" y="5504688"/>
            <a:ext cx="6235454" cy="457200"/>
          </a:xfrm>
          <a:prstGeom prst="rect">
            <a:avLst/>
          </a:prstGeom>
          <a:noFill/>
        </p:spPr>
        <p:txBody>
          <a:bodyPr wrap="square" anchor="t">
            <a:normAutofit fontScale="92500" lnSpcReduction="10000"/>
          </a:bodyPr>
          <a:lstStyle/>
          <a:p>
            <a:pPr algn="l">
              <a:spcBef>
                <a:spcPts val="0"/>
              </a:spcBef>
              <a:spcAft>
                <a:spcPts val="0"/>
              </a:spcAft>
              <a:defRPr sz="1400" b="0">
                <a:solidFill>
                  <a:srgbClr val="FFFFFF"/>
                </a:solidFill>
                <a:latin typeface="Aptos"/>
              </a:defRPr>
            </a:pPr>
            <a:r>
              <a:rPr dirty="0"/>
              <a:t>Run a fit-gap and workflow design session focused on products, approvals, reports, channels, and integration priorities for the Ethiopian market.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8F6F1"/>
        </a:solidFill>
        <a:effectLst/>
      </p:bgPr>
    </p:bg>
    <p:spTree>
      <p:nvGrpSpPr>
        <p:cNvPr id="1" name=""/>
        <p:cNvGrpSpPr/>
        <p:nvPr/>
      </p:nvGrpSpPr>
      <p:grpSpPr>
        <a:xfrm>
          <a:off x="0" y="0"/>
          <a:ext cx="0" cy="0"/>
          <a:chOff x="0" y="0"/>
          <a:chExt cx="0" cy="0"/>
        </a:xfrm>
      </p:grpSpPr>
      <p:sp>
        <p:nvSpPr>
          <p:cNvPr id="2" name="Rounded Rectangle 1"/>
          <p:cNvSpPr/>
          <p:nvPr/>
        </p:nvSpPr>
        <p:spPr>
          <a:xfrm>
            <a:off x="9966960" y="-548640"/>
            <a:ext cx="3108960" cy="3108960"/>
          </a:xfrm>
          <a:prstGeom prst="roundRect">
            <a:avLst/>
          </a:prstGeom>
          <a:solidFill>
            <a:srgbClr val="E7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698480" y="4297680"/>
            <a:ext cx="1920240" cy="1920240"/>
          </a:xfrm>
          <a:prstGeom prst="round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4389120" cy="237744"/>
          </a:xfrm>
          <a:prstGeom prst="rect">
            <a:avLst/>
          </a:prstGeom>
          <a:noFill/>
        </p:spPr>
        <p:txBody>
          <a:bodyPr wrap="square" anchor="t">
            <a:normAutofit/>
          </a:bodyPr>
          <a:lstStyle/>
          <a:p>
            <a:pPr algn="l">
              <a:spcBef>
                <a:spcPts val="0"/>
              </a:spcBef>
              <a:spcAft>
                <a:spcPts val="0"/>
              </a:spcAft>
              <a:defRPr sz="1100" b="1">
                <a:solidFill>
                  <a:srgbClr val="C78F2E"/>
                </a:solidFill>
                <a:latin typeface="Aptos"/>
              </a:defRPr>
            </a:pPr>
            <a:r>
              <a:t>REFERENCES</a:t>
            </a:r>
          </a:p>
        </p:txBody>
      </p:sp>
      <p:sp>
        <p:nvSpPr>
          <p:cNvPr id="6" name="Rectangle 5"/>
          <p:cNvSpPr/>
          <p:nvPr/>
        </p:nvSpPr>
        <p:spPr>
          <a:xfrm>
            <a:off x="658368" y="749808"/>
            <a:ext cx="868680" cy="27432"/>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868680"/>
            <a:ext cx="6766560" cy="822960"/>
          </a:xfrm>
          <a:prstGeom prst="rect">
            <a:avLst/>
          </a:prstGeom>
          <a:noFill/>
        </p:spPr>
        <p:txBody>
          <a:bodyPr wrap="square" anchor="t">
            <a:normAutofit/>
          </a:bodyPr>
          <a:lstStyle/>
          <a:p>
            <a:pPr algn="l">
              <a:spcBef>
                <a:spcPts val="0"/>
              </a:spcBef>
              <a:spcAft>
                <a:spcPts val="0"/>
              </a:spcAft>
              <a:defRPr sz="2500" b="1">
                <a:solidFill>
                  <a:srgbClr val="0F1B2E"/>
                </a:solidFill>
                <a:latin typeface="Aptos Display"/>
              </a:defRPr>
            </a:pPr>
            <a:r>
              <a:t>Ethiopia market context used in this revamp</a:t>
            </a:r>
          </a:p>
        </p:txBody>
      </p:sp>
      <p:sp>
        <p:nvSpPr>
          <p:cNvPr id="8" name="TextBox 7"/>
          <p:cNvSpPr txBox="1"/>
          <p:nvPr/>
        </p:nvSpPr>
        <p:spPr>
          <a:xfrm>
            <a:off x="676656" y="1664208"/>
            <a:ext cx="6126480" cy="731520"/>
          </a:xfrm>
          <a:prstGeom prst="rect">
            <a:avLst/>
          </a:prstGeom>
          <a:noFill/>
        </p:spPr>
        <p:txBody>
          <a:bodyPr wrap="square" anchor="t">
            <a:normAutofit/>
          </a:bodyPr>
          <a:lstStyle/>
          <a:p>
            <a:pPr algn="l">
              <a:spcBef>
                <a:spcPts val="0"/>
              </a:spcBef>
              <a:spcAft>
                <a:spcPts val="0"/>
              </a:spcAft>
              <a:defRPr sz="1350" b="0">
                <a:solidFill>
                  <a:srgbClr val="5D687B"/>
                </a:solidFill>
                <a:latin typeface="Aptos"/>
              </a:defRPr>
            </a:pPr>
            <a:r>
              <a:t>Market references behind the Ethiopia-specific reframing.</a:t>
            </a:r>
          </a:p>
        </p:txBody>
      </p:sp>
      <p:sp>
        <p:nvSpPr>
          <p:cNvPr id="9" name="Rounded Rectangle 8"/>
          <p:cNvSpPr/>
          <p:nvPr/>
        </p:nvSpPr>
        <p:spPr>
          <a:xfrm>
            <a:off x="676656" y="2103120"/>
            <a:ext cx="10972800" cy="3547872"/>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76656" y="2103120"/>
            <a:ext cx="1097280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822960" y="2212848"/>
            <a:ext cx="10680192" cy="310896"/>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Source set</a:t>
            </a:r>
          </a:p>
        </p:txBody>
      </p:sp>
      <p:sp>
        <p:nvSpPr>
          <p:cNvPr id="12" name="TextBox 11"/>
          <p:cNvSpPr txBox="1"/>
          <p:nvPr/>
        </p:nvSpPr>
        <p:spPr>
          <a:xfrm>
            <a:off x="822960" y="2560320"/>
            <a:ext cx="10680192" cy="2980944"/>
          </a:xfrm>
          <a:prstGeom prst="rect">
            <a:avLst/>
          </a:prstGeom>
          <a:noFill/>
        </p:spPr>
        <p:txBody>
          <a:bodyPr wrap="square" anchor="t">
            <a:normAutofit/>
          </a:bodyPr>
          <a:lstStyle/>
          <a:p>
            <a:pPr algn="l">
              <a:spcBef>
                <a:spcPts val="0"/>
              </a:spcBef>
              <a:spcAft>
                <a:spcPts val="0"/>
              </a:spcAft>
              <a:defRPr sz="1150" b="0">
                <a:solidFill>
                  <a:srgbClr val="5D687B"/>
                </a:solidFill>
                <a:latin typeface="Aptos"/>
              </a:defRPr>
            </a:pPr>
            <a:r>
              <a:t>- National Bank of Ethiopia home page and sector overview, accessed April 1, 2026</a:t>
            </a:r>
          </a:p>
          <a:p>
            <a:pPr algn="l">
              <a:spcBef>
                <a:spcPts val="0"/>
              </a:spcBef>
              <a:spcAft>
                <a:spcPts val="0"/>
              </a:spcAft>
              <a:defRPr sz="1150">
                <a:solidFill>
                  <a:srgbClr val="5D687B"/>
                </a:solidFill>
                <a:latin typeface="Aptos"/>
              </a:defRPr>
            </a:pPr>
            <a:r>
              <a:t>- National Bank of Ethiopia, Draft National Digital Payments Strategy 2026-2030</a:t>
            </a:r>
          </a:p>
          <a:p>
            <a:pPr algn="l">
              <a:spcBef>
                <a:spcPts val="0"/>
              </a:spcBef>
              <a:spcAft>
                <a:spcPts val="0"/>
              </a:spcAft>
              <a:defRPr sz="1150">
                <a:solidFill>
                  <a:srgbClr val="5D687B"/>
                </a:solidFill>
                <a:latin typeface="Aptos"/>
              </a:defRPr>
            </a:pPr>
            <a:r>
              <a:t>- National Bank of Ethiopia, Financial Stability Report, March 2026</a:t>
            </a:r>
          </a:p>
          <a:p>
            <a:pPr algn="l">
              <a:spcBef>
                <a:spcPts val="0"/>
              </a:spcBef>
              <a:spcAft>
                <a:spcPts val="0"/>
              </a:spcAft>
              <a:defRPr sz="1150">
                <a:solidFill>
                  <a:srgbClr val="5D687B"/>
                </a:solidFill>
                <a:latin typeface="Aptos"/>
              </a:defRPr>
            </a:pPr>
            <a:r>
              <a:t>- National Bank of Ethiopia and Ministry of Agriculture, National Agricultural Finance Implementation Roadmap 2025-2030, July 2025</a:t>
            </a:r>
          </a:p>
          <a:p>
            <a:pPr algn="l">
              <a:spcBef>
                <a:spcPts val="0"/>
              </a:spcBef>
              <a:spcAft>
                <a:spcPts val="0"/>
              </a:spcAft>
              <a:defRPr sz="1150">
                <a:solidFill>
                  <a:srgbClr val="5D687B"/>
                </a:solidFill>
                <a:latin typeface="Aptos"/>
              </a:defRPr>
            </a:pPr>
            <a:r>
              <a:t>- World Bank, Digital ID for Inclusion and Services Project, December 13, 2023</a:t>
            </a:r>
          </a:p>
          <a:p>
            <a:pPr algn="l">
              <a:spcBef>
                <a:spcPts val="0"/>
              </a:spcBef>
              <a:spcAft>
                <a:spcPts val="0"/>
              </a:spcAft>
              <a:defRPr sz="1150">
                <a:solidFill>
                  <a:srgbClr val="5D687B"/>
                </a:solidFill>
                <a:latin typeface="Aptos"/>
              </a:defRPr>
            </a:pPr>
            <a:r>
              <a:t>- World Bank and National Bank of Ethiopia conference publication on barriers to financial inclusion in Ethiopia, 2024</a:t>
            </a:r>
          </a:p>
          <a:p>
            <a:pPr algn="l">
              <a:spcBef>
                <a:spcPts val="0"/>
              </a:spcBef>
              <a:spcAft>
                <a:spcPts val="0"/>
              </a:spcAft>
              <a:defRPr sz="1150">
                <a:solidFill>
                  <a:srgbClr val="5D687B"/>
                </a:solidFill>
                <a:latin typeface="Aptos"/>
              </a:defRPr>
            </a:pPr>
            <a:r>
              <a:t>- GSMA and FSD Ethiopia, Mobile Money in Ethiopia: Advancing Financial Inclusion and Driving Growth, 2024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8F6F1"/>
        </a:solidFill>
        <a:effectLst/>
      </p:bgPr>
    </p:bg>
    <p:spTree>
      <p:nvGrpSpPr>
        <p:cNvPr id="1" name=""/>
        <p:cNvGrpSpPr/>
        <p:nvPr/>
      </p:nvGrpSpPr>
      <p:grpSpPr>
        <a:xfrm>
          <a:off x="0" y="0"/>
          <a:ext cx="0" cy="0"/>
          <a:chOff x="0" y="0"/>
          <a:chExt cx="0" cy="0"/>
        </a:xfrm>
      </p:grpSpPr>
      <p:sp>
        <p:nvSpPr>
          <p:cNvPr id="2" name="Rounded Rectangle 1"/>
          <p:cNvSpPr/>
          <p:nvPr/>
        </p:nvSpPr>
        <p:spPr>
          <a:xfrm>
            <a:off x="9966960" y="-548640"/>
            <a:ext cx="3108960" cy="3108960"/>
          </a:xfrm>
          <a:prstGeom prst="roundRect">
            <a:avLst/>
          </a:prstGeom>
          <a:solidFill>
            <a:srgbClr val="E7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698480" y="4297680"/>
            <a:ext cx="1920240" cy="1920240"/>
          </a:xfrm>
          <a:prstGeom prst="round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4389120" cy="237744"/>
          </a:xfrm>
          <a:prstGeom prst="rect">
            <a:avLst/>
          </a:prstGeom>
          <a:noFill/>
        </p:spPr>
        <p:txBody>
          <a:bodyPr wrap="square" anchor="t">
            <a:normAutofit/>
          </a:bodyPr>
          <a:lstStyle/>
          <a:p>
            <a:pPr algn="l">
              <a:spcBef>
                <a:spcPts val="0"/>
              </a:spcBef>
              <a:spcAft>
                <a:spcPts val="0"/>
              </a:spcAft>
              <a:defRPr sz="1100" b="1">
                <a:solidFill>
                  <a:srgbClr val="C78F2E"/>
                </a:solidFill>
                <a:latin typeface="Aptos"/>
              </a:defRPr>
            </a:pPr>
            <a:r>
              <a:t>ETHIOPIA MARKET MOMENT</a:t>
            </a:r>
          </a:p>
        </p:txBody>
      </p:sp>
      <p:sp>
        <p:nvSpPr>
          <p:cNvPr id="6" name="Rectangle 5"/>
          <p:cNvSpPr/>
          <p:nvPr/>
        </p:nvSpPr>
        <p:spPr>
          <a:xfrm>
            <a:off x="658368" y="749808"/>
            <a:ext cx="868680" cy="27432"/>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868680"/>
            <a:ext cx="6766560" cy="822960"/>
          </a:xfrm>
          <a:prstGeom prst="rect">
            <a:avLst/>
          </a:prstGeom>
          <a:noFill/>
        </p:spPr>
        <p:txBody>
          <a:bodyPr wrap="square" anchor="t">
            <a:normAutofit/>
          </a:bodyPr>
          <a:lstStyle/>
          <a:p>
            <a:pPr algn="l">
              <a:spcBef>
                <a:spcPts val="0"/>
              </a:spcBef>
              <a:spcAft>
                <a:spcPts val="0"/>
              </a:spcAft>
              <a:defRPr sz="2500" b="1">
                <a:solidFill>
                  <a:srgbClr val="0F1B2E"/>
                </a:solidFill>
                <a:latin typeface="Aptos Display"/>
              </a:defRPr>
            </a:pPr>
            <a:r>
              <a:t>Opportunity is expanding. So is operating complexity.</a:t>
            </a:r>
          </a:p>
        </p:txBody>
      </p:sp>
      <p:sp>
        <p:nvSpPr>
          <p:cNvPr id="8" name="TextBox 7"/>
          <p:cNvSpPr txBox="1"/>
          <p:nvPr/>
        </p:nvSpPr>
        <p:spPr>
          <a:xfrm>
            <a:off x="676656" y="1664208"/>
            <a:ext cx="6126480" cy="731520"/>
          </a:xfrm>
          <a:prstGeom prst="rect">
            <a:avLst/>
          </a:prstGeom>
          <a:noFill/>
        </p:spPr>
        <p:txBody>
          <a:bodyPr wrap="square" anchor="t">
            <a:normAutofit/>
          </a:bodyPr>
          <a:lstStyle/>
          <a:p>
            <a:pPr algn="l">
              <a:spcBef>
                <a:spcPts val="0"/>
              </a:spcBef>
              <a:spcAft>
                <a:spcPts val="0"/>
              </a:spcAft>
              <a:defRPr sz="1350" b="0">
                <a:solidFill>
                  <a:srgbClr val="5D687B"/>
                </a:solidFill>
                <a:latin typeface="Aptos"/>
              </a:defRPr>
            </a:pPr>
            <a:r>
              <a:t>Digital growth, inclusion gaps, and infrastructure reform are all advancing at once.</a:t>
            </a:r>
          </a:p>
        </p:txBody>
      </p:sp>
      <p:sp>
        <p:nvSpPr>
          <p:cNvPr id="9" name="Rounded Rectangle 8"/>
          <p:cNvSpPr/>
          <p:nvPr/>
        </p:nvSpPr>
        <p:spPr>
          <a:xfrm>
            <a:off x="676656" y="2057400"/>
            <a:ext cx="2011680" cy="118872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76656" y="2057400"/>
            <a:ext cx="2011680"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822960" y="2203704"/>
            <a:ext cx="1719072" cy="438912"/>
          </a:xfrm>
          <a:prstGeom prst="rect">
            <a:avLst/>
          </a:prstGeom>
          <a:noFill/>
        </p:spPr>
        <p:txBody>
          <a:bodyPr wrap="square" anchor="t">
            <a:normAutofit/>
          </a:bodyPr>
          <a:lstStyle/>
          <a:p>
            <a:pPr algn="l">
              <a:spcBef>
                <a:spcPts val="0"/>
              </a:spcBef>
              <a:spcAft>
                <a:spcPts val="0"/>
              </a:spcAft>
              <a:defRPr sz="2400" b="1">
                <a:solidFill>
                  <a:srgbClr val="0F1B2E"/>
                </a:solidFill>
                <a:latin typeface="Aptos Display"/>
              </a:defRPr>
            </a:pPr>
            <a:r>
              <a:t>54</a:t>
            </a:r>
          </a:p>
        </p:txBody>
      </p:sp>
      <p:sp>
        <p:nvSpPr>
          <p:cNvPr id="12" name="TextBox 11"/>
          <p:cNvSpPr txBox="1"/>
          <p:nvPr/>
        </p:nvSpPr>
        <p:spPr>
          <a:xfrm>
            <a:off x="822960" y="2660904"/>
            <a:ext cx="1719072" cy="438912"/>
          </a:xfrm>
          <a:prstGeom prst="rect">
            <a:avLst/>
          </a:prstGeom>
          <a:noFill/>
        </p:spPr>
        <p:txBody>
          <a:bodyPr wrap="square" anchor="t">
            <a:normAutofit/>
          </a:bodyPr>
          <a:lstStyle/>
          <a:p>
            <a:pPr algn="l">
              <a:spcBef>
                <a:spcPts val="0"/>
              </a:spcBef>
              <a:spcAft>
                <a:spcPts val="0"/>
              </a:spcAft>
              <a:defRPr sz="1130" b="0">
                <a:solidFill>
                  <a:srgbClr val="5D687B"/>
                </a:solidFill>
                <a:latin typeface="Aptos"/>
              </a:defRPr>
            </a:pPr>
            <a:r>
              <a:t>NBE-regulated MFIs</a:t>
            </a:r>
          </a:p>
        </p:txBody>
      </p:sp>
      <p:sp>
        <p:nvSpPr>
          <p:cNvPr id="13" name="Rounded Rectangle 12"/>
          <p:cNvSpPr/>
          <p:nvPr/>
        </p:nvSpPr>
        <p:spPr>
          <a:xfrm>
            <a:off x="2852928" y="2057400"/>
            <a:ext cx="2377440" cy="118872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2852928" y="2057400"/>
            <a:ext cx="237744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2999232" y="2203704"/>
            <a:ext cx="2084832" cy="438912"/>
          </a:xfrm>
          <a:prstGeom prst="rect">
            <a:avLst/>
          </a:prstGeom>
          <a:noFill/>
        </p:spPr>
        <p:txBody>
          <a:bodyPr wrap="square" anchor="t">
            <a:normAutofit/>
          </a:bodyPr>
          <a:lstStyle/>
          <a:p>
            <a:pPr algn="l">
              <a:spcBef>
                <a:spcPts val="0"/>
              </a:spcBef>
              <a:spcAft>
                <a:spcPts val="0"/>
              </a:spcAft>
              <a:defRPr sz="2400" b="1">
                <a:solidFill>
                  <a:srgbClr val="0F1B2E"/>
                </a:solidFill>
                <a:latin typeface="Aptos Display"/>
              </a:defRPr>
            </a:pPr>
            <a:r>
              <a:t>ETB 18.5tn+</a:t>
            </a:r>
          </a:p>
        </p:txBody>
      </p:sp>
      <p:sp>
        <p:nvSpPr>
          <p:cNvPr id="16" name="TextBox 15"/>
          <p:cNvSpPr txBox="1"/>
          <p:nvPr/>
        </p:nvSpPr>
        <p:spPr>
          <a:xfrm>
            <a:off x="2999232" y="2660904"/>
            <a:ext cx="2084832" cy="438912"/>
          </a:xfrm>
          <a:prstGeom prst="rect">
            <a:avLst/>
          </a:prstGeom>
          <a:noFill/>
        </p:spPr>
        <p:txBody>
          <a:bodyPr wrap="square" anchor="t">
            <a:normAutofit/>
          </a:bodyPr>
          <a:lstStyle/>
          <a:p>
            <a:pPr algn="l">
              <a:spcBef>
                <a:spcPts val="0"/>
              </a:spcBef>
              <a:spcAft>
                <a:spcPts val="0"/>
              </a:spcAft>
              <a:defRPr sz="1130" b="0">
                <a:solidFill>
                  <a:srgbClr val="5D687B"/>
                </a:solidFill>
                <a:latin typeface="Aptos"/>
              </a:defRPr>
            </a:pPr>
            <a:r>
              <a:t>digital transaction value in the latest NBE review period</a:t>
            </a:r>
          </a:p>
        </p:txBody>
      </p:sp>
      <p:sp>
        <p:nvSpPr>
          <p:cNvPr id="17" name="Rounded Rectangle 16"/>
          <p:cNvSpPr/>
          <p:nvPr/>
        </p:nvSpPr>
        <p:spPr>
          <a:xfrm>
            <a:off x="5413248" y="2057400"/>
            <a:ext cx="2286000" cy="118872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5413248" y="2057400"/>
            <a:ext cx="2286000" cy="54864"/>
          </a:xfrm>
          <a:prstGeom prst="rect">
            <a:avLst/>
          </a:prstGeom>
          <a:solidFill>
            <a:srgbClr val="266E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5559552" y="2203704"/>
            <a:ext cx="1993392" cy="438912"/>
          </a:xfrm>
          <a:prstGeom prst="rect">
            <a:avLst/>
          </a:prstGeom>
          <a:noFill/>
        </p:spPr>
        <p:txBody>
          <a:bodyPr wrap="square" anchor="t">
            <a:normAutofit/>
          </a:bodyPr>
          <a:lstStyle/>
          <a:p>
            <a:pPr algn="l">
              <a:spcBef>
                <a:spcPts val="0"/>
              </a:spcBef>
              <a:spcAft>
                <a:spcPts val="0"/>
              </a:spcAft>
              <a:defRPr sz="2400" b="1">
                <a:solidFill>
                  <a:srgbClr val="0F1B2E"/>
                </a:solidFill>
                <a:latin typeface="Aptos Display"/>
              </a:defRPr>
            </a:pPr>
            <a:r>
              <a:t>139.5m</a:t>
            </a:r>
          </a:p>
        </p:txBody>
      </p:sp>
      <p:sp>
        <p:nvSpPr>
          <p:cNvPr id="20" name="TextBox 19"/>
          <p:cNvSpPr txBox="1"/>
          <p:nvPr/>
        </p:nvSpPr>
        <p:spPr>
          <a:xfrm>
            <a:off x="5559552" y="2660904"/>
            <a:ext cx="1993392" cy="438912"/>
          </a:xfrm>
          <a:prstGeom prst="rect">
            <a:avLst/>
          </a:prstGeom>
          <a:noFill/>
        </p:spPr>
        <p:txBody>
          <a:bodyPr wrap="square" anchor="t">
            <a:normAutofit/>
          </a:bodyPr>
          <a:lstStyle/>
          <a:p>
            <a:pPr algn="l">
              <a:spcBef>
                <a:spcPts val="0"/>
              </a:spcBef>
              <a:spcAft>
                <a:spcPts val="0"/>
              </a:spcAft>
              <a:defRPr sz="1130" b="0">
                <a:solidFill>
                  <a:srgbClr val="5D687B"/>
                </a:solidFill>
                <a:latin typeface="Aptos"/>
              </a:defRPr>
            </a:pPr>
            <a:r>
              <a:t>mobile money accounts reported for 2025</a:t>
            </a:r>
          </a:p>
        </p:txBody>
      </p:sp>
      <p:sp>
        <p:nvSpPr>
          <p:cNvPr id="21" name="Rounded Rectangle 20"/>
          <p:cNvSpPr/>
          <p:nvPr/>
        </p:nvSpPr>
        <p:spPr>
          <a:xfrm>
            <a:off x="676656" y="3657600"/>
            <a:ext cx="5394960" cy="1691640"/>
          </a:xfrm>
          <a:prstGeom prst="round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877824" y="3840480"/>
            <a:ext cx="4992624" cy="292608"/>
          </a:xfrm>
          <a:prstGeom prst="rect">
            <a:avLst/>
          </a:prstGeom>
          <a:noFill/>
        </p:spPr>
        <p:txBody>
          <a:bodyPr wrap="square" anchor="t">
            <a:normAutofit/>
          </a:bodyPr>
          <a:lstStyle/>
          <a:p>
            <a:pPr algn="l">
              <a:spcBef>
                <a:spcPts val="0"/>
              </a:spcBef>
              <a:spcAft>
                <a:spcPts val="0"/>
              </a:spcAft>
              <a:defRPr sz="1200" b="1">
                <a:solidFill>
                  <a:srgbClr val="F6ECD6"/>
                </a:solidFill>
                <a:latin typeface="Aptos"/>
              </a:defRPr>
            </a:pPr>
            <a:r>
              <a:t>Why this matters in the boardroom</a:t>
            </a:r>
          </a:p>
        </p:txBody>
      </p:sp>
      <p:sp>
        <p:nvSpPr>
          <p:cNvPr id="23" name="TextBox 22"/>
          <p:cNvSpPr txBox="1"/>
          <p:nvPr/>
        </p:nvSpPr>
        <p:spPr>
          <a:xfrm>
            <a:off x="877824" y="4187952"/>
            <a:ext cx="4992624" cy="1033272"/>
          </a:xfrm>
          <a:prstGeom prst="rect">
            <a:avLst/>
          </a:prstGeom>
          <a:noFill/>
        </p:spPr>
        <p:txBody>
          <a:bodyPr wrap="square" anchor="t">
            <a:normAutofit/>
          </a:bodyPr>
          <a:lstStyle/>
          <a:p>
            <a:pPr algn="l">
              <a:spcBef>
                <a:spcPts val="0"/>
              </a:spcBef>
              <a:spcAft>
                <a:spcPts val="0"/>
              </a:spcAft>
              <a:defRPr sz="1400" b="0">
                <a:solidFill>
                  <a:srgbClr val="FFFFFF"/>
                </a:solidFill>
                <a:latin typeface="Aptos"/>
              </a:defRPr>
            </a:pPr>
            <a:r>
              <a:t>The next phase of competition will not be won by branch count alone. It will be won by institutions that can combine outreach, credit discipline, digital channels, and trusted execution at scale.</a:t>
            </a:r>
          </a:p>
        </p:txBody>
      </p:sp>
      <p:sp>
        <p:nvSpPr>
          <p:cNvPr id="24" name="Rounded Rectangle 23"/>
          <p:cNvSpPr/>
          <p:nvPr/>
        </p:nvSpPr>
        <p:spPr>
          <a:xfrm>
            <a:off x="6355080" y="3657600"/>
            <a:ext cx="2194560" cy="169164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Rectangle 24"/>
          <p:cNvSpPr/>
          <p:nvPr/>
        </p:nvSpPr>
        <p:spPr>
          <a:xfrm>
            <a:off x="6355080" y="3657600"/>
            <a:ext cx="2194560" cy="54864"/>
          </a:xfrm>
          <a:prstGeom prst="rect">
            <a:avLst/>
          </a:prstGeom>
          <a:solidFill>
            <a:srgbClr val="4F7FC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6501384" y="3803904"/>
            <a:ext cx="1901952" cy="438912"/>
          </a:xfrm>
          <a:prstGeom prst="rect">
            <a:avLst/>
          </a:prstGeom>
          <a:noFill/>
        </p:spPr>
        <p:txBody>
          <a:bodyPr wrap="square" anchor="t">
            <a:normAutofit/>
          </a:bodyPr>
          <a:lstStyle/>
          <a:p>
            <a:pPr algn="l">
              <a:spcBef>
                <a:spcPts val="0"/>
              </a:spcBef>
              <a:spcAft>
                <a:spcPts val="0"/>
              </a:spcAft>
              <a:defRPr sz="2400" b="1">
                <a:solidFill>
                  <a:srgbClr val="0F1B2E"/>
                </a:solidFill>
                <a:latin typeface="Aptos Display"/>
              </a:defRPr>
            </a:pPr>
            <a:r>
              <a:t>80% rural</a:t>
            </a:r>
          </a:p>
        </p:txBody>
      </p:sp>
      <p:sp>
        <p:nvSpPr>
          <p:cNvPr id="27" name="TextBox 26"/>
          <p:cNvSpPr txBox="1"/>
          <p:nvPr/>
        </p:nvSpPr>
        <p:spPr>
          <a:xfrm>
            <a:off x="6501384" y="4261104"/>
            <a:ext cx="1901952" cy="941832"/>
          </a:xfrm>
          <a:prstGeom prst="rect">
            <a:avLst/>
          </a:prstGeom>
          <a:noFill/>
        </p:spPr>
        <p:txBody>
          <a:bodyPr wrap="square" anchor="t">
            <a:normAutofit/>
          </a:bodyPr>
          <a:lstStyle/>
          <a:p>
            <a:pPr algn="l">
              <a:spcBef>
                <a:spcPts val="0"/>
              </a:spcBef>
              <a:spcAft>
                <a:spcPts val="0"/>
              </a:spcAft>
              <a:defRPr sz="1130" b="0">
                <a:solidFill>
                  <a:srgbClr val="5D687B"/>
                </a:solidFill>
                <a:latin typeface="Aptos"/>
              </a:defRPr>
            </a:pPr>
            <a:r>
              <a:t>share of the unbanked population living in rural areas</a:t>
            </a:r>
          </a:p>
        </p:txBody>
      </p:sp>
      <p:sp>
        <p:nvSpPr>
          <p:cNvPr id="28" name="Rounded Rectangle 27"/>
          <p:cNvSpPr/>
          <p:nvPr/>
        </p:nvSpPr>
        <p:spPr>
          <a:xfrm>
            <a:off x="8778240" y="3657600"/>
            <a:ext cx="2651760" cy="169164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Rectangle 28"/>
          <p:cNvSpPr/>
          <p:nvPr/>
        </p:nvSpPr>
        <p:spPr>
          <a:xfrm>
            <a:off x="8778240" y="3657600"/>
            <a:ext cx="2651760"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8924544" y="3803904"/>
            <a:ext cx="2359152" cy="438912"/>
          </a:xfrm>
          <a:prstGeom prst="rect">
            <a:avLst/>
          </a:prstGeom>
          <a:noFill/>
        </p:spPr>
        <p:txBody>
          <a:bodyPr wrap="square" anchor="t">
            <a:normAutofit/>
          </a:bodyPr>
          <a:lstStyle/>
          <a:p>
            <a:pPr algn="l">
              <a:spcBef>
                <a:spcPts val="0"/>
              </a:spcBef>
              <a:spcAft>
                <a:spcPts val="0"/>
              </a:spcAft>
              <a:defRPr sz="2400" b="1">
                <a:solidFill>
                  <a:srgbClr val="0F1B2E"/>
                </a:solidFill>
                <a:latin typeface="Aptos Display"/>
              </a:defRPr>
            </a:pPr>
            <a:r>
              <a:t>90m</a:t>
            </a:r>
          </a:p>
        </p:txBody>
      </p:sp>
      <p:sp>
        <p:nvSpPr>
          <p:cNvPr id="31" name="TextBox 30"/>
          <p:cNvSpPr txBox="1"/>
          <p:nvPr/>
        </p:nvSpPr>
        <p:spPr>
          <a:xfrm>
            <a:off x="8924544" y="4261104"/>
            <a:ext cx="2359152" cy="941832"/>
          </a:xfrm>
          <a:prstGeom prst="rect">
            <a:avLst/>
          </a:prstGeom>
          <a:noFill/>
        </p:spPr>
        <p:txBody>
          <a:bodyPr wrap="square" anchor="t">
            <a:normAutofit/>
          </a:bodyPr>
          <a:lstStyle/>
          <a:p>
            <a:pPr algn="l">
              <a:spcBef>
                <a:spcPts val="0"/>
              </a:spcBef>
              <a:spcAft>
                <a:spcPts val="0"/>
              </a:spcAft>
              <a:defRPr sz="1130" b="0">
                <a:solidFill>
                  <a:srgbClr val="5D687B"/>
                </a:solidFill>
                <a:latin typeface="Aptos"/>
              </a:defRPr>
            </a:pPr>
            <a:r>
              <a:t>people targeted for access to inclusive digital ID services</a:t>
            </a:r>
          </a:p>
        </p:txBody>
      </p:sp>
      <p:sp>
        <p:nvSpPr>
          <p:cNvPr id="32" name="TextBox 31"/>
          <p:cNvSpPr txBox="1"/>
          <p:nvPr/>
        </p:nvSpPr>
        <p:spPr>
          <a:xfrm>
            <a:off x="90214" y="5980176"/>
            <a:ext cx="10646067" cy="283464"/>
          </a:xfrm>
          <a:prstGeom prst="rect">
            <a:avLst/>
          </a:prstGeom>
          <a:noFill/>
        </p:spPr>
        <p:txBody>
          <a:bodyPr wrap="square" anchor="t">
            <a:normAutofit fontScale="85000" lnSpcReduction="10000"/>
          </a:bodyPr>
          <a:lstStyle/>
          <a:p>
            <a:pPr algn="l">
              <a:spcBef>
                <a:spcPts val="0"/>
              </a:spcBef>
              <a:spcAft>
                <a:spcPts val="0"/>
              </a:spcAft>
              <a:defRPr sz="819" b="0">
                <a:solidFill>
                  <a:srgbClr val="788090"/>
                </a:solidFill>
                <a:latin typeface="Aptos"/>
              </a:defRPr>
            </a:pPr>
            <a:r>
              <a:rPr dirty="0"/>
              <a:t>Sources: NBE home page and Financial Stability Report (March 2026); NBE Draft National Digital Payments Strategy 2026-2030; World Bank Digital ID for Inclusion and Services Project (Dec. 2023); World Bank and NBE conference publication on financial inclusion barriers in Ethiopia (2024).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8F6F1"/>
        </a:solidFill>
        <a:effectLst/>
      </p:bgPr>
    </p:bg>
    <p:spTree>
      <p:nvGrpSpPr>
        <p:cNvPr id="1" name=""/>
        <p:cNvGrpSpPr/>
        <p:nvPr/>
      </p:nvGrpSpPr>
      <p:grpSpPr>
        <a:xfrm>
          <a:off x="0" y="0"/>
          <a:ext cx="0" cy="0"/>
          <a:chOff x="0" y="0"/>
          <a:chExt cx="0" cy="0"/>
        </a:xfrm>
      </p:grpSpPr>
      <p:sp>
        <p:nvSpPr>
          <p:cNvPr id="2" name="Rounded Rectangle 1"/>
          <p:cNvSpPr/>
          <p:nvPr/>
        </p:nvSpPr>
        <p:spPr>
          <a:xfrm>
            <a:off x="9966960" y="-548640"/>
            <a:ext cx="3108960" cy="3108960"/>
          </a:xfrm>
          <a:prstGeom prst="roundRect">
            <a:avLst/>
          </a:prstGeom>
          <a:solidFill>
            <a:srgbClr val="E7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698480" y="4297680"/>
            <a:ext cx="1920240" cy="1920240"/>
          </a:xfrm>
          <a:prstGeom prst="round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4389120" cy="237744"/>
          </a:xfrm>
          <a:prstGeom prst="rect">
            <a:avLst/>
          </a:prstGeom>
          <a:noFill/>
        </p:spPr>
        <p:txBody>
          <a:bodyPr wrap="square" anchor="t">
            <a:normAutofit/>
          </a:bodyPr>
          <a:lstStyle/>
          <a:p>
            <a:pPr algn="l">
              <a:spcBef>
                <a:spcPts val="0"/>
              </a:spcBef>
              <a:spcAft>
                <a:spcPts val="0"/>
              </a:spcAft>
              <a:defRPr sz="1100" b="1">
                <a:solidFill>
                  <a:srgbClr val="C78F2E"/>
                </a:solidFill>
                <a:latin typeface="Aptos"/>
              </a:defRPr>
            </a:pPr>
            <a:r>
              <a:t>CEO PRIORITIES</a:t>
            </a:r>
          </a:p>
        </p:txBody>
      </p:sp>
      <p:sp>
        <p:nvSpPr>
          <p:cNvPr id="6" name="Rectangle 5"/>
          <p:cNvSpPr/>
          <p:nvPr/>
        </p:nvSpPr>
        <p:spPr>
          <a:xfrm>
            <a:off x="658368" y="749808"/>
            <a:ext cx="868680" cy="27432"/>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868680"/>
            <a:ext cx="6766560" cy="822960"/>
          </a:xfrm>
          <a:prstGeom prst="rect">
            <a:avLst/>
          </a:prstGeom>
          <a:noFill/>
        </p:spPr>
        <p:txBody>
          <a:bodyPr wrap="square" anchor="t">
            <a:normAutofit/>
          </a:bodyPr>
          <a:lstStyle/>
          <a:p>
            <a:pPr algn="l">
              <a:spcBef>
                <a:spcPts val="0"/>
              </a:spcBef>
              <a:spcAft>
                <a:spcPts val="0"/>
              </a:spcAft>
              <a:defRPr sz="2500" b="1">
                <a:solidFill>
                  <a:srgbClr val="0F1B2E"/>
                </a:solidFill>
                <a:latin typeface="Aptos Display"/>
              </a:defRPr>
            </a:pPr>
            <a:r>
              <a:t>The challenge is not growth alone. It is controlled, profitable, inclusive growth.</a:t>
            </a:r>
          </a:p>
        </p:txBody>
      </p:sp>
      <p:sp>
        <p:nvSpPr>
          <p:cNvPr id="8" name="Rounded Rectangle 7"/>
          <p:cNvSpPr/>
          <p:nvPr/>
        </p:nvSpPr>
        <p:spPr>
          <a:xfrm>
            <a:off x="676656" y="2011680"/>
            <a:ext cx="2761488" cy="1572768"/>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76656" y="2011680"/>
            <a:ext cx="2761488" cy="54864"/>
          </a:xfrm>
          <a:prstGeom prst="rect">
            <a:avLst/>
          </a:prstGeom>
          <a:solidFill>
            <a:srgbClr val="4F7FC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822960" y="2121408"/>
            <a:ext cx="2468880"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Outreach Gap</a:t>
            </a:r>
          </a:p>
        </p:txBody>
      </p:sp>
      <p:sp>
        <p:nvSpPr>
          <p:cNvPr id="11" name="TextBox 10"/>
          <p:cNvSpPr txBox="1"/>
          <p:nvPr/>
        </p:nvSpPr>
        <p:spPr>
          <a:xfrm>
            <a:off x="822960" y="2505456"/>
            <a:ext cx="2468880" cy="950976"/>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More than 80% of the unbanked population is rural. Formal account ownership is only 10% for rural women and 26% for rural men.</a:t>
            </a:r>
          </a:p>
        </p:txBody>
      </p:sp>
      <p:sp>
        <p:nvSpPr>
          <p:cNvPr id="12" name="Rounded Rectangle 11"/>
          <p:cNvSpPr/>
          <p:nvPr/>
        </p:nvSpPr>
        <p:spPr>
          <a:xfrm>
            <a:off x="3602736" y="2011680"/>
            <a:ext cx="2761488" cy="1572768"/>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3602736" y="2011680"/>
            <a:ext cx="2761488"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3749040" y="2121408"/>
            <a:ext cx="2468880"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Agricultural Finance Gap</a:t>
            </a:r>
          </a:p>
        </p:txBody>
      </p:sp>
      <p:sp>
        <p:nvSpPr>
          <p:cNvPr id="15" name="TextBox 14"/>
          <p:cNvSpPr txBox="1"/>
          <p:nvPr/>
        </p:nvSpPr>
        <p:spPr>
          <a:xfrm>
            <a:off x="3749040" y="2505456"/>
            <a:ext cx="2468880" cy="950976"/>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Agriculture contributes 32% of GDP and 64% of employment, yet it has historically received less than 10% of national credit.</a:t>
            </a:r>
          </a:p>
        </p:txBody>
      </p:sp>
      <p:sp>
        <p:nvSpPr>
          <p:cNvPr id="16" name="Rounded Rectangle 15"/>
          <p:cNvSpPr/>
          <p:nvPr/>
        </p:nvSpPr>
        <p:spPr>
          <a:xfrm>
            <a:off x="6528816" y="2011680"/>
            <a:ext cx="2670048" cy="1572768"/>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528816" y="2011680"/>
            <a:ext cx="2670048" cy="54864"/>
          </a:xfrm>
          <a:prstGeom prst="rect">
            <a:avLst/>
          </a:prstGeom>
          <a:solidFill>
            <a:srgbClr val="266E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6675120" y="2121408"/>
            <a:ext cx="2377440"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Funding + Activation Pressure</a:t>
            </a:r>
          </a:p>
        </p:txBody>
      </p:sp>
      <p:sp>
        <p:nvSpPr>
          <p:cNvPr id="19" name="TextBox 18"/>
          <p:cNvSpPr txBox="1"/>
          <p:nvPr/>
        </p:nvSpPr>
        <p:spPr>
          <a:xfrm>
            <a:off x="6675120" y="2505456"/>
            <a:ext cx="2377440" cy="950976"/>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NAFIR says agri-finance demand far exceeds supply; NDPS 2.0 says only 15% of accounts and 25% of agents are active.</a:t>
            </a:r>
          </a:p>
        </p:txBody>
      </p:sp>
      <p:sp>
        <p:nvSpPr>
          <p:cNvPr id="20" name="Rounded Rectangle 19"/>
          <p:cNvSpPr/>
          <p:nvPr/>
        </p:nvSpPr>
        <p:spPr>
          <a:xfrm>
            <a:off x="9345168" y="2011680"/>
            <a:ext cx="2139696" cy="1572768"/>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9345168" y="2011680"/>
            <a:ext cx="2139696"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9491472" y="2121408"/>
            <a:ext cx="1847088"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Trust + Change Pressure</a:t>
            </a:r>
          </a:p>
        </p:txBody>
      </p:sp>
      <p:sp>
        <p:nvSpPr>
          <p:cNvPr id="23" name="TextBox 22"/>
          <p:cNvSpPr txBox="1"/>
          <p:nvPr/>
        </p:nvSpPr>
        <p:spPr>
          <a:xfrm>
            <a:off x="9491472" y="2505456"/>
            <a:ext cx="1847088" cy="950976"/>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Rising fraud and security threats, Fayda rollout, and interoperability raise the bar for controls and integration.</a:t>
            </a:r>
          </a:p>
        </p:txBody>
      </p:sp>
      <p:sp>
        <p:nvSpPr>
          <p:cNvPr id="24" name="Rounded Rectangle 23"/>
          <p:cNvSpPr/>
          <p:nvPr/>
        </p:nvSpPr>
        <p:spPr>
          <a:xfrm>
            <a:off x="676656" y="3913632"/>
            <a:ext cx="10808208" cy="1097280"/>
          </a:xfrm>
          <a:prstGeom prst="round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877824" y="4096512"/>
            <a:ext cx="10405872" cy="292608"/>
          </a:xfrm>
          <a:prstGeom prst="rect">
            <a:avLst/>
          </a:prstGeom>
          <a:noFill/>
        </p:spPr>
        <p:txBody>
          <a:bodyPr wrap="square" anchor="t">
            <a:normAutofit/>
          </a:bodyPr>
          <a:lstStyle/>
          <a:p>
            <a:pPr algn="l">
              <a:spcBef>
                <a:spcPts val="0"/>
              </a:spcBef>
              <a:spcAft>
                <a:spcPts val="0"/>
              </a:spcAft>
              <a:defRPr sz="1200" b="1">
                <a:solidFill>
                  <a:srgbClr val="F6ECD6"/>
                </a:solidFill>
                <a:latin typeface="Aptos"/>
              </a:defRPr>
            </a:pPr>
            <a:r>
              <a:t>Board-level implication</a:t>
            </a:r>
          </a:p>
        </p:txBody>
      </p:sp>
      <p:sp>
        <p:nvSpPr>
          <p:cNvPr id="26" name="TextBox 25"/>
          <p:cNvSpPr txBox="1"/>
          <p:nvPr/>
        </p:nvSpPr>
        <p:spPr>
          <a:xfrm>
            <a:off x="877824" y="4443984"/>
            <a:ext cx="10405872" cy="438912"/>
          </a:xfrm>
          <a:prstGeom prst="rect">
            <a:avLst/>
          </a:prstGeom>
          <a:noFill/>
        </p:spPr>
        <p:txBody>
          <a:bodyPr wrap="square" anchor="t">
            <a:normAutofit/>
          </a:bodyPr>
          <a:lstStyle/>
          <a:p>
            <a:pPr algn="l">
              <a:spcBef>
                <a:spcPts val="0"/>
              </a:spcBef>
              <a:spcAft>
                <a:spcPts val="0"/>
              </a:spcAft>
              <a:defRPr sz="1400" b="0">
                <a:solidFill>
                  <a:srgbClr val="FFFFFF"/>
                </a:solidFill>
                <a:latin typeface="Aptos"/>
              </a:defRPr>
            </a:pPr>
            <a:r>
              <a:t>The CEOs that win this market will not just digitize faster. They will digitize with stronger controls, better data, and a lower cost-to-serve.</a:t>
            </a:r>
          </a:p>
        </p:txBody>
      </p:sp>
      <p:sp>
        <p:nvSpPr>
          <p:cNvPr id="27" name="TextBox 26"/>
          <p:cNvSpPr txBox="1"/>
          <p:nvPr/>
        </p:nvSpPr>
        <p:spPr>
          <a:xfrm>
            <a:off x="365760" y="5980176"/>
            <a:ext cx="10808208" cy="292608"/>
          </a:xfrm>
          <a:prstGeom prst="rect">
            <a:avLst/>
          </a:prstGeom>
          <a:noFill/>
        </p:spPr>
        <p:txBody>
          <a:bodyPr wrap="square" anchor="t">
            <a:normAutofit fontScale="92500" lnSpcReduction="20000"/>
          </a:bodyPr>
          <a:lstStyle/>
          <a:p>
            <a:pPr algn="l">
              <a:spcBef>
                <a:spcPts val="0"/>
              </a:spcBef>
              <a:spcAft>
                <a:spcPts val="0"/>
              </a:spcAft>
              <a:defRPr sz="819" b="0">
                <a:solidFill>
                  <a:srgbClr val="788090"/>
                </a:solidFill>
                <a:latin typeface="Aptos"/>
              </a:defRPr>
            </a:pPr>
            <a:r>
              <a:rPr dirty="0"/>
              <a:t>Sources: NBE Draft National Digital Payments Strategy 2026-2030; NBE and Ministry of Agriculture, National Agricultural Finance Implementation Roadmap 2025-2030 (July 2025); World Bank financial inclusion barriers publication (2024); World Bank Digital ID for Inclusion and Services Project (Dec. 2023).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8F6F1"/>
        </a:solidFill>
        <a:effectLst/>
      </p:bgPr>
    </p:bg>
    <p:spTree>
      <p:nvGrpSpPr>
        <p:cNvPr id="1" name=""/>
        <p:cNvGrpSpPr/>
        <p:nvPr/>
      </p:nvGrpSpPr>
      <p:grpSpPr>
        <a:xfrm>
          <a:off x="0" y="0"/>
          <a:ext cx="0" cy="0"/>
          <a:chOff x="0" y="0"/>
          <a:chExt cx="0" cy="0"/>
        </a:xfrm>
      </p:grpSpPr>
      <p:sp>
        <p:nvSpPr>
          <p:cNvPr id="2" name="Rounded Rectangle 1"/>
          <p:cNvSpPr/>
          <p:nvPr/>
        </p:nvSpPr>
        <p:spPr>
          <a:xfrm>
            <a:off x="9966960" y="-548640"/>
            <a:ext cx="3108960" cy="3108960"/>
          </a:xfrm>
          <a:prstGeom prst="roundRect">
            <a:avLst/>
          </a:prstGeom>
          <a:solidFill>
            <a:srgbClr val="E7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698480" y="4297680"/>
            <a:ext cx="1920240" cy="1920240"/>
          </a:xfrm>
          <a:prstGeom prst="round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4389120" cy="237744"/>
          </a:xfrm>
          <a:prstGeom prst="rect">
            <a:avLst/>
          </a:prstGeom>
          <a:noFill/>
        </p:spPr>
        <p:txBody>
          <a:bodyPr wrap="square" anchor="t">
            <a:normAutofit/>
          </a:bodyPr>
          <a:lstStyle/>
          <a:p>
            <a:pPr algn="l">
              <a:spcBef>
                <a:spcPts val="0"/>
              </a:spcBef>
              <a:spcAft>
                <a:spcPts val="0"/>
              </a:spcAft>
              <a:defRPr sz="1100" b="1">
                <a:solidFill>
                  <a:srgbClr val="C78F2E"/>
                </a:solidFill>
                <a:latin typeface="Aptos"/>
              </a:defRPr>
            </a:pPr>
            <a:r>
              <a:t>THE APEX RESPONSE</a:t>
            </a:r>
          </a:p>
        </p:txBody>
      </p:sp>
      <p:sp>
        <p:nvSpPr>
          <p:cNvPr id="6" name="Rectangle 5"/>
          <p:cNvSpPr/>
          <p:nvPr/>
        </p:nvSpPr>
        <p:spPr>
          <a:xfrm>
            <a:off x="658368" y="749808"/>
            <a:ext cx="868680" cy="27432"/>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868680"/>
            <a:ext cx="6766560" cy="822960"/>
          </a:xfrm>
          <a:prstGeom prst="rect">
            <a:avLst/>
          </a:prstGeom>
          <a:noFill/>
        </p:spPr>
        <p:txBody>
          <a:bodyPr wrap="square" anchor="t">
            <a:normAutofit/>
          </a:bodyPr>
          <a:lstStyle/>
          <a:p>
            <a:pPr algn="l">
              <a:spcBef>
                <a:spcPts val="0"/>
              </a:spcBef>
              <a:spcAft>
                <a:spcPts val="0"/>
              </a:spcAft>
              <a:defRPr sz="2500" b="1">
                <a:solidFill>
                  <a:srgbClr val="0F1B2E"/>
                </a:solidFill>
                <a:latin typeface="Aptos Display"/>
              </a:defRPr>
            </a:pPr>
            <a:r>
              <a:t>Apex addresses the issues CEOs care about most</a:t>
            </a:r>
          </a:p>
        </p:txBody>
      </p:sp>
      <p:sp>
        <p:nvSpPr>
          <p:cNvPr id="8" name="Rounded Rectangle 7"/>
          <p:cNvSpPr/>
          <p:nvPr/>
        </p:nvSpPr>
        <p:spPr>
          <a:xfrm>
            <a:off x="676656" y="1993392"/>
            <a:ext cx="2560320" cy="173736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76656" y="1993392"/>
            <a:ext cx="256032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822960" y="2103120"/>
            <a:ext cx="226771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Growth with Discipline</a:t>
            </a:r>
          </a:p>
        </p:txBody>
      </p:sp>
      <p:sp>
        <p:nvSpPr>
          <p:cNvPr id="11" name="TextBox 10"/>
          <p:cNvSpPr txBox="1"/>
          <p:nvPr/>
        </p:nvSpPr>
        <p:spPr>
          <a:xfrm>
            <a:off x="822960" y="2487168"/>
            <a:ext cx="2267712" cy="111556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Manage savings, current accounts, term deposits, loans, and group lending in one integrated core.</a:t>
            </a:r>
          </a:p>
        </p:txBody>
      </p:sp>
      <p:sp>
        <p:nvSpPr>
          <p:cNvPr id="12" name="Rounded Rectangle 11"/>
          <p:cNvSpPr/>
          <p:nvPr/>
        </p:nvSpPr>
        <p:spPr>
          <a:xfrm>
            <a:off x="3429000" y="1993392"/>
            <a:ext cx="2560320" cy="173736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3429000" y="1993392"/>
            <a:ext cx="2560320"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3575304" y="2103120"/>
            <a:ext cx="226771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Control Across Branches</a:t>
            </a:r>
          </a:p>
        </p:txBody>
      </p:sp>
      <p:sp>
        <p:nvSpPr>
          <p:cNvPr id="15" name="TextBox 14"/>
          <p:cNvSpPr txBox="1"/>
          <p:nvPr/>
        </p:nvSpPr>
        <p:spPr>
          <a:xfrm>
            <a:off x="3575304" y="2487168"/>
            <a:ext cx="2267712" cy="111556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Multi-branch support, maker-checker, role-based access, workflow controls, and audit trail reduce operational leakage.</a:t>
            </a:r>
          </a:p>
        </p:txBody>
      </p:sp>
      <p:sp>
        <p:nvSpPr>
          <p:cNvPr id="16" name="Rounded Rectangle 15"/>
          <p:cNvSpPr/>
          <p:nvPr/>
        </p:nvSpPr>
        <p:spPr>
          <a:xfrm>
            <a:off x="6181344" y="1993392"/>
            <a:ext cx="2560320" cy="173736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181344" y="1993392"/>
            <a:ext cx="2560320" cy="54864"/>
          </a:xfrm>
          <a:prstGeom prst="rect">
            <a:avLst/>
          </a:prstGeom>
          <a:solidFill>
            <a:srgbClr val="266E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6327648" y="2103120"/>
            <a:ext cx="226771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Management Visibility</a:t>
            </a:r>
          </a:p>
        </p:txBody>
      </p:sp>
      <p:sp>
        <p:nvSpPr>
          <p:cNvPr id="19" name="TextBox 18"/>
          <p:cNvSpPr txBox="1"/>
          <p:nvPr/>
        </p:nvSpPr>
        <p:spPr>
          <a:xfrm>
            <a:off x="6327648" y="2487168"/>
            <a:ext cx="2267712" cy="111556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Integrated general ledger, BI, and reporting support branch, product, and portfolio-level oversight.</a:t>
            </a:r>
          </a:p>
        </p:txBody>
      </p:sp>
      <p:sp>
        <p:nvSpPr>
          <p:cNvPr id="20" name="Rounded Rectangle 19"/>
          <p:cNvSpPr/>
          <p:nvPr/>
        </p:nvSpPr>
        <p:spPr>
          <a:xfrm>
            <a:off x="8933688" y="1993392"/>
            <a:ext cx="2560320" cy="173736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8933688" y="1993392"/>
            <a:ext cx="2560320" cy="54864"/>
          </a:xfrm>
          <a:prstGeom prst="rect">
            <a:avLst/>
          </a:prstGeom>
          <a:solidFill>
            <a:srgbClr val="4F7FC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9079992" y="2103120"/>
            <a:ext cx="226771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Digital Readiness</a:t>
            </a:r>
          </a:p>
        </p:txBody>
      </p:sp>
      <p:sp>
        <p:nvSpPr>
          <p:cNvPr id="23" name="TextBox 22"/>
          <p:cNvSpPr txBox="1"/>
          <p:nvPr/>
        </p:nvSpPr>
        <p:spPr>
          <a:xfrm>
            <a:off x="9079992" y="2487168"/>
            <a:ext cx="2267712" cy="111556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Secure APIs, mobile and USSD capabilities, and cloud-ready architecture support channel and partner expansion.</a:t>
            </a:r>
          </a:p>
        </p:txBody>
      </p:sp>
      <p:sp>
        <p:nvSpPr>
          <p:cNvPr id="24" name="Rounded Rectangle 23"/>
          <p:cNvSpPr/>
          <p:nvPr/>
        </p:nvSpPr>
        <p:spPr>
          <a:xfrm>
            <a:off x="1508760" y="4160520"/>
            <a:ext cx="9144000" cy="1143000"/>
          </a:xfrm>
          <a:prstGeom prst="round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1709928" y="4343400"/>
            <a:ext cx="8741664" cy="292608"/>
          </a:xfrm>
          <a:prstGeom prst="rect">
            <a:avLst/>
          </a:prstGeom>
          <a:noFill/>
        </p:spPr>
        <p:txBody>
          <a:bodyPr wrap="square" anchor="t">
            <a:normAutofit/>
          </a:bodyPr>
          <a:lstStyle/>
          <a:p>
            <a:pPr algn="l">
              <a:spcBef>
                <a:spcPts val="0"/>
              </a:spcBef>
              <a:spcAft>
                <a:spcPts val="0"/>
              </a:spcAft>
              <a:defRPr sz="1200" b="1">
                <a:solidFill>
                  <a:srgbClr val="F6ECD6"/>
                </a:solidFill>
                <a:latin typeface="Aptos"/>
              </a:defRPr>
            </a:pPr>
            <a:r>
              <a:t>Executive message</a:t>
            </a:r>
          </a:p>
        </p:txBody>
      </p:sp>
      <p:sp>
        <p:nvSpPr>
          <p:cNvPr id="26" name="TextBox 25"/>
          <p:cNvSpPr txBox="1"/>
          <p:nvPr/>
        </p:nvSpPr>
        <p:spPr>
          <a:xfrm>
            <a:off x="1709928" y="4690872"/>
            <a:ext cx="8741664" cy="484632"/>
          </a:xfrm>
          <a:prstGeom prst="rect">
            <a:avLst/>
          </a:prstGeom>
          <a:noFill/>
        </p:spPr>
        <p:txBody>
          <a:bodyPr wrap="square" anchor="t">
            <a:normAutofit/>
          </a:bodyPr>
          <a:lstStyle/>
          <a:p>
            <a:pPr algn="l">
              <a:spcBef>
                <a:spcPts val="0"/>
              </a:spcBef>
              <a:spcAft>
                <a:spcPts val="0"/>
              </a:spcAft>
              <a:defRPr sz="1400" b="0">
                <a:solidFill>
                  <a:srgbClr val="FFFFFF"/>
                </a:solidFill>
                <a:latin typeface="Aptos"/>
              </a:defRPr>
            </a:pPr>
            <a:r>
              <a:t>Apex turns fragmented operations into a connected control environment that is easier to scale, easier to monitor, and easier to modernize.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8F6F1"/>
        </a:solidFill>
        <a:effectLst/>
      </p:bgPr>
    </p:bg>
    <p:spTree>
      <p:nvGrpSpPr>
        <p:cNvPr id="1" name=""/>
        <p:cNvGrpSpPr/>
        <p:nvPr/>
      </p:nvGrpSpPr>
      <p:grpSpPr>
        <a:xfrm>
          <a:off x="0" y="0"/>
          <a:ext cx="0" cy="0"/>
          <a:chOff x="0" y="0"/>
          <a:chExt cx="0" cy="0"/>
        </a:xfrm>
      </p:grpSpPr>
      <p:sp>
        <p:nvSpPr>
          <p:cNvPr id="2" name="Rounded Rectangle 1"/>
          <p:cNvSpPr/>
          <p:nvPr/>
        </p:nvSpPr>
        <p:spPr>
          <a:xfrm>
            <a:off x="9966960" y="-548640"/>
            <a:ext cx="3108960" cy="3108960"/>
          </a:xfrm>
          <a:prstGeom prst="roundRect">
            <a:avLst/>
          </a:prstGeom>
          <a:solidFill>
            <a:srgbClr val="E7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698480" y="4297680"/>
            <a:ext cx="1920240" cy="1920240"/>
          </a:xfrm>
          <a:prstGeom prst="round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4389120" cy="237744"/>
          </a:xfrm>
          <a:prstGeom prst="rect">
            <a:avLst/>
          </a:prstGeom>
          <a:noFill/>
        </p:spPr>
        <p:txBody>
          <a:bodyPr wrap="square" anchor="t">
            <a:normAutofit/>
          </a:bodyPr>
          <a:lstStyle/>
          <a:p>
            <a:pPr algn="l">
              <a:spcBef>
                <a:spcPts val="0"/>
              </a:spcBef>
              <a:spcAft>
                <a:spcPts val="0"/>
              </a:spcAft>
              <a:defRPr sz="1100" b="1">
                <a:solidFill>
                  <a:srgbClr val="C78F2E"/>
                </a:solidFill>
                <a:latin typeface="Aptos"/>
              </a:defRPr>
            </a:pPr>
            <a:r>
              <a:t>OPERATING MODEL FIT</a:t>
            </a:r>
          </a:p>
        </p:txBody>
      </p:sp>
      <p:sp>
        <p:nvSpPr>
          <p:cNvPr id="6" name="Rectangle 5"/>
          <p:cNvSpPr/>
          <p:nvPr/>
        </p:nvSpPr>
        <p:spPr>
          <a:xfrm>
            <a:off x="658368" y="749808"/>
            <a:ext cx="868680" cy="27432"/>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868680"/>
            <a:ext cx="6766560" cy="822960"/>
          </a:xfrm>
          <a:prstGeom prst="rect">
            <a:avLst/>
          </a:prstGeom>
          <a:noFill/>
        </p:spPr>
        <p:txBody>
          <a:bodyPr wrap="square" anchor="t">
            <a:normAutofit/>
          </a:bodyPr>
          <a:lstStyle/>
          <a:p>
            <a:pPr algn="l">
              <a:spcBef>
                <a:spcPts val="0"/>
              </a:spcBef>
              <a:spcAft>
                <a:spcPts val="0"/>
              </a:spcAft>
              <a:defRPr sz="2500" b="1">
                <a:solidFill>
                  <a:srgbClr val="0F1B2E"/>
                </a:solidFill>
                <a:latin typeface="Aptos Display"/>
              </a:defRPr>
            </a:pPr>
            <a:r>
              <a:t>Designed for the microfinance business model</a:t>
            </a:r>
          </a:p>
        </p:txBody>
      </p:sp>
      <p:sp>
        <p:nvSpPr>
          <p:cNvPr id="8" name="Rounded Rectangle 7"/>
          <p:cNvSpPr/>
          <p:nvPr/>
        </p:nvSpPr>
        <p:spPr>
          <a:xfrm>
            <a:off x="676656" y="1965960"/>
            <a:ext cx="3017520" cy="1572768"/>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76656" y="1965960"/>
            <a:ext cx="301752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822960" y="2075688"/>
            <a:ext cx="272491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Customer and Onboarding</a:t>
            </a:r>
          </a:p>
        </p:txBody>
      </p:sp>
      <p:sp>
        <p:nvSpPr>
          <p:cNvPr id="11" name="TextBox 10"/>
          <p:cNvSpPr txBox="1"/>
          <p:nvPr/>
        </p:nvSpPr>
        <p:spPr>
          <a:xfrm>
            <a:off x="822960" y="2459736"/>
            <a:ext cx="2724912" cy="950976"/>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360 customer view, document and image management, and workflow-driven servicing.</a:t>
            </a:r>
          </a:p>
        </p:txBody>
      </p:sp>
      <p:sp>
        <p:nvSpPr>
          <p:cNvPr id="12" name="Rounded Rectangle 11"/>
          <p:cNvSpPr/>
          <p:nvPr/>
        </p:nvSpPr>
        <p:spPr>
          <a:xfrm>
            <a:off x="4041648" y="1965960"/>
            <a:ext cx="3017520" cy="1572768"/>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041648" y="1965960"/>
            <a:ext cx="3017520"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187952" y="2075688"/>
            <a:ext cx="272491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Deposits and Lending</a:t>
            </a:r>
          </a:p>
        </p:txBody>
      </p:sp>
      <p:sp>
        <p:nvSpPr>
          <p:cNvPr id="15" name="TextBox 14"/>
          <p:cNvSpPr txBox="1"/>
          <p:nvPr/>
        </p:nvSpPr>
        <p:spPr>
          <a:xfrm>
            <a:off x="4187952" y="2459736"/>
            <a:ext cx="2724912" cy="950976"/>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Savings, current, term deposits, loans, and group lending in one core.</a:t>
            </a:r>
          </a:p>
        </p:txBody>
      </p:sp>
      <p:sp>
        <p:nvSpPr>
          <p:cNvPr id="16" name="Rounded Rectangle 15"/>
          <p:cNvSpPr/>
          <p:nvPr/>
        </p:nvSpPr>
        <p:spPr>
          <a:xfrm>
            <a:off x="7406640" y="1965960"/>
            <a:ext cx="3017520" cy="1572768"/>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7406640" y="1965960"/>
            <a:ext cx="3017520" cy="54864"/>
          </a:xfrm>
          <a:prstGeom prst="rect">
            <a:avLst/>
          </a:prstGeom>
          <a:solidFill>
            <a:srgbClr val="266E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7552944" y="2075688"/>
            <a:ext cx="272491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Finance and Reporting</a:t>
            </a:r>
          </a:p>
        </p:txBody>
      </p:sp>
      <p:sp>
        <p:nvSpPr>
          <p:cNvPr id="19" name="TextBox 18"/>
          <p:cNvSpPr txBox="1"/>
          <p:nvPr/>
        </p:nvSpPr>
        <p:spPr>
          <a:xfrm>
            <a:off x="7552944" y="2459736"/>
            <a:ext cx="2724912" cy="950976"/>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Integrated general ledger, BI, and report generation for management visibility.</a:t>
            </a:r>
          </a:p>
        </p:txBody>
      </p:sp>
      <p:sp>
        <p:nvSpPr>
          <p:cNvPr id="20" name="Rounded Rectangle 19"/>
          <p:cNvSpPr/>
          <p:nvPr/>
        </p:nvSpPr>
        <p:spPr>
          <a:xfrm>
            <a:off x="676656" y="3867912"/>
            <a:ext cx="3017520" cy="1572768"/>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676656" y="3867912"/>
            <a:ext cx="3017520" cy="54864"/>
          </a:xfrm>
          <a:prstGeom prst="rect">
            <a:avLst/>
          </a:prstGeom>
          <a:solidFill>
            <a:srgbClr val="4F7FC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822960" y="3977640"/>
            <a:ext cx="272491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Governance and Control</a:t>
            </a:r>
          </a:p>
        </p:txBody>
      </p:sp>
      <p:sp>
        <p:nvSpPr>
          <p:cNvPr id="23" name="TextBox 22"/>
          <p:cNvSpPr txBox="1"/>
          <p:nvPr/>
        </p:nvSpPr>
        <p:spPr>
          <a:xfrm>
            <a:off x="822960" y="4361688"/>
            <a:ext cx="2724912" cy="950976"/>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Maker-checker, role-based access, audit trail, and secure approvals.</a:t>
            </a:r>
          </a:p>
        </p:txBody>
      </p:sp>
      <p:sp>
        <p:nvSpPr>
          <p:cNvPr id="24" name="Rounded Rectangle 23"/>
          <p:cNvSpPr/>
          <p:nvPr/>
        </p:nvSpPr>
        <p:spPr>
          <a:xfrm>
            <a:off x="4041648" y="3867912"/>
            <a:ext cx="3017520" cy="1572768"/>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Rectangle 24"/>
          <p:cNvSpPr/>
          <p:nvPr/>
        </p:nvSpPr>
        <p:spPr>
          <a:xfrm>
            <a:off x="4041648" y="3867912"/>
            <a:ext cx="301752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4187952" y="3977640"/>
            <a:ext cx="272491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Enterprise Support</a:t>
            </a:r>
          </a:p>
        </p:txBody>
      </p:sp>
      <p:sp>
        <p:nvSpPr>
          <p:cNvPr id="27" name="TextBox 26"/>
          <p:cNvSpPr txBox="1"/>
          <p:nvPr/>
        </p:nvSpPr>
        <p:spPr>
          <a:xfrm>
            <a:off x="4187952" y="4361688"/>
            <a:ext cx="2724912" cy="950976"/>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Fixed assets, procurement, inventory, and shares and dividends support.</a:t>
            </a:r>
          </a:p>
        </p:txBody>
      </p:sp>
      <p:sp>
        <p:nvSpPr>
          <p:cNvPr id="28" name="Rounded Rectangle 27"/>
          <p:cNvSpPr/>
          <p:nvPr/>
        </p:nvSpPr>
        <p:spPr>
          <a:xfrm>
            <a:off x="7406640" y="3867912"/>
            <a:ext cx="3017520" cy="1572768"/>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Rectangle 28"/>
          <p:cNvSpPr/>
          <p:nvPr/>
        </p:nvSpPr>
        <p:spPr>
          <a:xfrm>
            <a:off x="7406640" y="3867912"/>
            <a:ext cx="3017520"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7552944" y="3977640"/>
            <a:ext cx="272491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Ecosystem Integration</a:t>
            </a:r>
          </a:p>
        </p:txBody>
      </p:sp>
      <p:sp>
        <p:nvSpPr>
          <p:cNvPr id="31" name="TextBox 30"/>
          <p:cNvSpPr txBox="1"/>
          <p:nvPr/>
        </p:nvSpPr>
        <p:spPr>
          <a:xfrm>
            <a:off x="7552944" y="4361688"/>
            <a:ext cx="2724912" cy="950976"/>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Secure web-service API for external platforms and partner connectivity.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8F6F1"/>
        </a:solidFill>
        <a:effectLst/>
      </p:bgPr>
    </p:bg>
    <p:spTree>
      <p:nvGrpSpPr>
        <p:cNvPr id="1" name=""/>
        <p:cNvGrpSpPr/>
        <p:nvPr/>
      </p:nvGrpSpPr>
      <p:grpSpPr>
        <a:xfrm>
          <a:off x="0" y="0"/>
          <a:ext cx="0" cy="0"/>
          <a:chOff x="0" y="0"/>
          <a:chExt cx="0" cy="0"/>
        </a:xfrm>
      </p:grpSpPr>
      <p:sp>
        <p:nvSpPr>
          <p:cNvPr id="2" name="Rounded Rectangle 1"/>
          <p:cNvSpPr/>
          <p:nvPr/>
        </p:nvSpPr>
        <p:spPr>
          <a:xfrm>
            <a:off x="9966960" y="-548640"/>
            <a:ext cx="3108960" cy="3108960"/>
          </a:xfrm>
          <a:prstGeom prst="roundRect">
            <a:avLst/>
          </a:prstGeom>
          <a:solidFill>
            <a:srgbClr val="E7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698480" y="4297680"/>
            <a:ext cx="1920240" cy="1920240"/>
          </a:xfrm>
          <a:prstGeom prst="round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4389120" cy="237744"/>
          </a:xfrm>
          <a:prstGeom prst="rect">
            <a:avLst/>
          </a:prstGeom>
          <a:noFill/>
        </p:spPr>
        <p:txBody>
          <a:bodyPr wrap="square" anchor="t">
            <a:normAutofit/>
          </a:bodyPr>
          <a:lstStyle/>
          <a:p>
            <a:pPr algn="l">
              <a:spcBef>
                <a:spcPts val="0"/>
              </a:spcBef>
              <a:spcAft>
                <a:spcPts val="0"/>
              </a:spcAft>
              <a:defRPr sz="1100" b="1">
                <a:solidFill>
                  <a:srgbClr val="C78F2E"/>
                </a:solidFill>
                <a:latin typeface="Aptos"/>
              </a:defRPr>
            </a:pPr>
            <a:r>
              <a:t>LENDING AND SERVICING</a:t>
            </a:r>
          </a:p>
        </p:txBody>
      </p:sp>
      <p:sp>
        <p:nvSpPr>
          <p:cNvPr id="6" name="Rectangle 5"/>
          <p:cNvSpPr/>
          <p:nvPr/>
        </p:nvSpPr>
        <p:spPr>
          <a:xfrm>
            <a:off x="658368" y="749808"/>
            <a:ext cx="868680" cy="27432"/>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868680"/>
            <a:ext cx="6766560" cy="822960"/>
          </a:xfrm>
          <a:prstGeom prst="rect">
            <a:avLst/>
          </a:prstGeom>
          <a:noFill/>
        </p:spPr>
        <p:txBody>
          <a:bodyPr wrap="square" anchor="t">
            <a:normAutofit/>
          </a:bodyPr>
          <a:lstStyle/>
          <a:p>
            <a:pPr algn="l">
              <a:spcBef>
                <a:spcPts val="0"/>
              </a:spcBef>
              <a:spcAft>
                <a:spcPts val="0"/>
              </a:spcAft>
              <a:defRPr sz="2500" b="1">
                <a:solidFill>
                  <a:srgbClr val="0F1B2E"/>
                </a:solidFill>
                <a:latin typeface="Aptos Display"/>
              </a:defRPr>
            </a:pPr>
            <a:r>
              <a:t>Reduce turnaround time without weakening portfolio control</a:t>
            </a:r>
          </a:p>
        </p:txBody>
      </p:sp>
      <p:sp>
        <p:nvSpPr>
          <p:cNvPr id="8" name="Rounded Rectangle 7"/>
          <p:cNvSpPr/>
          <p:nvPr/>
        </p:nvSpPr>
        <p:spPr>
          <a:xfrm>
            <a:off x="676656" y="1965960"/>
            <a:ext cx="3657600" cy="324612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76656" y="1965960"/>
            <a:ext cx="365760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822960" y="2075688"/>
            <a:ext cx="3364992" cy="310896"/>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What the platform enables</a:t>
            </a:r>
          </a:p>
        </p:txBody>
      </p:sp>
      <p:sp>
        <p:nvSpPr>
          <p:cNvPr id="11" name="TextBox 10"/>
          <p:cNvSpPr txBox="1"/>
          <p:nvPr/>
        </p:nvSpPr>
        <p:spPr>
          <a:xfrm>
            <a:off x="822960" y="2423160"/>
            <a:ext cx="3364992" cy="2679192"/>
          </a:xfrm>
          <a:prstGeom prst="rect">
            <a:avLst/>
          </a:prstGeom>
          <a:noFill/>
        </p:spPr>
        <p:txBody>
          <a:bodyPr wrap="square" anchor="t">
            <a:normAutofit/>
          </a:bodyPr>
          <a:lstStyle/>
          <a:p>
            <a:pPr algn="l">
              <a:spcBef>
                <a:spcPts val="0"/>
              </a:spcBef>
              <a:spcAft>
                <a:spcPts val="0"/>
              </a:spcAft>
              <a:defRPr sz="1150" b="0">
                <a:solidFill>
                  <a:srgbClr val="5D687B"/>
                </a:solidFill>
                <a:latin typeface="Aptos"/>
              </a:defRPr>
            </a:pPr>
            <a:r>
              <a:t>- Individual and group lending workflows in one platform</a:t>
            </a:r>
          </a:p>
          <a:p>
            <a:pPr algn="l">
              <a:spcBef>
                <a:spcPts val="0"/>
              </a:spcBef>
              <a:spcAft>
                <a:spcPts val="0"/>
              </a:spcAft>
              <a:defRPr sz="1150">
                <a:solidFill>
                  <a:srgbClr val="5D687B"/>
                </a:solidFill>
                <a:latin typeface="Aptos"/>
              </a:defRPr>
            </a:pPr>
            <a:r>
              <a:t>- Configurable approvals and user-defined workflow management</a:t>
            </a:r>
          </a:p>
          <a:p>
            <a:pPr algn="l">
              <a:spcBef>
                <a:spcPts val="0"/>
              </a:spcBef>
              <a:spcAft>
                <a:spcPts val="0"/>
              </a:spcAft>
              <a:defRPr sz="1150">
                <a:solidFill>
                  <a:srgbClr val="5D687B"/>
                </a:solidFill>
                <a:latin typeface="Aptos"/>
              </a:defRPr>
            </a:pPr>
            <a:r>
              <a:t>- Loan applications, statements, repayments, and disbursements</a:t>
            </a:r>
          </a:p>
          <a:p>
            <a:pPr algn="l">
              <a:spcBef>
                <a:spcPts val="0"/>
              </a:spcBef>
              <a:spcAft>
                <a:spcPts val="0"/>
              </a:spcAft>
              <a:defRPr sz="1150">
                <a:solidFill>
                  <a:srgbClr val="5D687B"/>
                </a:solidFill>
                <a:latin typeface="Aptos"/>
              </a:defRPr>
            </a:pPr>
            <a:r>
              <a:t>- Attached customer documents and full relationship history</a:t>
            </a:r>
          </a:p>
          <a:p>
            <a:pPr algn="l">
              <a:spcBef>
                <a:spcPts val="0"/>
              </a:spcBef>
              <a:spcAft>
                <a:spcPts val="0"/>
              </a:spcAft>
              <a:defRPr sz="1150">
                <a:solidFill>
                  <a:srgbClr val="5D687B"/>
                </a:solidFill>
                <a:latin typeface="Aptos"/>
              </a:defRPr>
            </a:pPr>
            <a:r>
              <a:t>- Branch and head-office reporting for faster intervention</a:t>
            </a:r>
          </a:p>
        </p:txBody>
      </p:sp>
      <p:sp>
        <p:nvSpPr>
          <p:cNvPr id="12" name="Rounded Rectangle 11"/>
          <p:cNvSpPr/>
          <p:nvPr/>
        </p:nvSpPr>
        <p:spPr>
          <a:xfrm>
            <a:off x="4718304" y="2029968"/>
            <a:ext cx="2971800" cy="1828800"/>
          </a:xfrm>
          <a:prstGeom prst="roundRect">
            <a:avLst/>
          </a:prstGeom>
          <a:solidFill>
            <a:srgbClr val="D7DF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ounded Rectangle 12"/>
          <p:cNvSpPr/>
          <p:nvPr/>
        </p:nvSpPr>
        <p:spPr>
          <a:xfrm>
            <a:off x="4663440" y="1956816"/>
            <a:ext cx="2971800" cy="182880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14" name="Picture 13" descr="image13.png"/>
          <p:cNvPicPr>
            <a:picLocks noChangeAspect="1"/>
          </p:cNvPicPr>
          <p:nvPr/>
        </p:nvPicPr>
        <p:blipFill>
          <a:blip r:embed="rId2"/>
          <a:stretch>
            <a:fillRect/>
          </a:stretch>
        </p:blipFill>
        <p:spPr>
          <a:xfrm>
            <a:off x="4709160" y="2002536"/>
            <a:ext cx="2880360" cy="1737360"/>
          </a:xfrm>
          <a:prstGeom prst="rect">
            <a:avLst/>
          </a:prstGeom>
        </p:spPr>
      </p:pic>
      <p:sp>
        <p:nvSpPr>
          <p:cNvPr id="15" name="Rounded Rectangle 14"/>
          <p:cNvSpPr/>
          <p:nvPr/>
        </p:nvSpPr>
        <p:spPr>
          <a:xfrm>
            <a:off x="7872984" y="2029968"/>
            <a:ext cx="3063240" cy="1828800"/>
          </a:xfrm>
          <a:prstGeom prst="roundRect">
            <a:avLst/>
          </a:prstGeom>
          <a:solidFill>
            <a:srgbClr val="D7DF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ounded Rectangle 15"/>
          <p:cNvSpPr/>
          <p:nvPr/>
        </p:nvSpPr>
        <p:spPr>
          <a:xfrm>
            <a:off x="7818120" y="1956816"/>
            <a:ext cx="3063240" cy="182880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17" name="Picture 16" descr="image12.png"/>
          <p:cNvPicPr>
            <a:picLocks noChangeAspect="1"/>
          </p:cNvPicPr>
          <p:nvPr/>
        </p:nvPicPr>
        <p:blipFill>
          <a:blip r:embed="rId3"/>
          <a:stretch>
            <a:fillRect/>
          </a:stretch>
        </p:blipFill>
        <p:spPr>
          <a:xfrm>
            <a:off x="7863840" y="2002536"/>
            <a:ext cx="2971800" cy="1737360"/>
          </a:xfrm>
          <a:prstGeom prst="rect">
            <a:avLst/>
          </a:prstGeom>
        </p:spPr>
      </p:pic>
      <p:sp>
        <p:nvSpPr>
          <p:cNvPr id="18" name="Rounded Rectangle 17"/>
          <p:cNvSpPr/>
          <p:nvPr/>
        </p:nvSpPr>
        <p:spPr>
          <a:xfrm>
            <a:off x="4663440" y="4160520"/>
            <a:ext cx="6217920" cy="1051560"/>
          </a:xfrm>
          <a:prstGeom prst="round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4864608" y="4343400"/>
            <a:ext cx="5815584" cy="292608"/>
          </a:xfrm>
          <a:prstGeom prst="rect">
            <a:avLst/>
          </a:prstGeom>
          <a:noFill/>
        </p:spPr>
        <p:txBody>
          <a:bodyPr wrap="square" anchor="t">
            <a:normAutofit/>
          </a:bodyPr>
          <a:lstStyle/>
          <a:p>
            <a:pPr algn="l">
              <a:spcBef>
                <a:spcPts val="0"/>
              </a:spcBef>
              <a:spcAft>
                <a:spcPts val="0"/>
              </a:spcAft>
              <a:defRPr sz="1200" b="1">
                <a:solidFill>
                  <a:srgbClr val="F6ECD6"/>
                </a:solidFill>
                <a:latin typeface="Aptos"/>
              </a:defRPr>
            </a:pPr>
            <a:r>
              <a:t>Why this matters in Ethiopia</a:t>
            </a:r>
          </a:p>
        </p:txBody>
      </p:sp>
      <p:sp>
        <p:nvSpPr>
          <p:cNvPr id="20" name="TextBox 19"/>
          <p:cNvSpPr txBox="1"/>
          <p:nvPr/>
        </p:nvSpPr>
        <p:spPr>
          <a:xfrm>
            <a:off x="4864608" y="4690872"/>
            <a:ext cx="5815584" cy="393192"/>
          </a:xfrm>
          <a:prstGeom prst="rect">
            <a:avLst/>
          </a:prstGeom>
          <a:noFill/>
        </p:spPr>
        <p:txBody>
          <a:bodyPr wrap="square" anchor="t">
            <a:normAutofit/>
          </a:bodyPr>
          <a:lstStyle/>
          <a:p>
            <a:pPr algn="l">
              <a:spcBef>
                <a:spcPts val="0"/>
              </a:spcBef>
              <a:spcAft>
                <a:spcPts val="0"/>
              </a:spcAft>
              <a:defRPr sz="1400" b="0">
                <a:solidFill>
                  <a:srgbClr val="FFFFFF"/>
                </a:solidFill>
                <a:latin typeface="Aptos"/>
              </a:defRPr>
            </a:pPr>
            <a:r>
              <a:t>Where loanable funds are constrained, every approval cycle, disbursement delay, and data gap has a direct cost.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F6F1"/>
        </a:solidFill>
        <a:effectLst/>
      </p:bgPr>
    </p:bg>
    <p:spTree>
      <p:nvGrpSpPr>
        <p:cNvPr id="1" name=""/>
        <p:cNvGrpSpPr/>
        <p:nvPr/>
      </p:nvGrpSpPr>
      <p:grpSpPr>
        <a:xfrm>
          <a:off x="0" y="0"/>
          <a:ext cx="0" cy="0"/>
          <a:chOff x="0" y="0"/>
          <a:chExt cx="0" cy="0"/>
        </a:xfrm>
      </p:grpSpPr>
      <p:sp>
        <p:nvSpPr>
          <p:cNvPr id="2" name="Rounded Rectangle 1"/>
          <p:cNvSpPr/>
          <p:nvPr/>
        </p:nvSpPr>
        <p:spPr>
          <a:xfrm>
            <a:off x="9966960" y="-548640"/>
            <a:ext cx="3108960" cy="3108960"/>
          </a:xfrm>
          <a:prstGeom prst="roundRect">
            <a:avLst/>
          </a:prstGeom>
          <a:solidFill>
            <a:srgbClr val="E7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698480" y="4297680"/>
            <a:ext cx="1920240" cy="1920240"/>
          </a:xfrm>
          <a:prstGeom prst="round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4389120" cy="237744"/>
          </a:xfrm>
          <a:prstGeom prst="rect">
            <a:avLst/>
          </a:prstGeom>
          <a:noFill/>
        </p:spPr>
        <p:txBody>
          <a:bodyPr wrap="square" anchor="t">
            <a:normAutofit/>
          </a:bodyPr>
          <a:lstStyle/>
          <a:p>
            <a:pPr algn="l">
              <a:spcBef>
                <a:spcPts val="0"/>
              </a:spcBef>
              <a:spcAft>
                <a:spcPts val="0"/>
              </a:spcAft>
              <a:defRPr sz="1100" b="1">
                <a:solidFill>
                  <a:srgbClr val="C78F2E"/>
                </a:solidFill>
                <a:latin typeface="Aptos"/>
              </a:defRPr>
            </a:pPr>
            <a:r>
              <a:t>DIGITAL CHANNELS</a:t>
            </a:r>
          </a:p>
        </p:txBody>
      </p:sp>
      <p:sp>
        <p:nvSpPr>
          <p:cNvPr id="6" name="Rectangle 5"/>
          <p:cNvSpPr/>
          <p:nvPr/>
        </p:nvSpPr>
        <p:spPr>
          <a:xfrm>
            <a:off x="658368" y="749808"/>
            <a:ext cx="868680" cy="27432"/>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868680"/>
            <a:ext cx="6766560" cy="822960"/>
          </a:xfrm>
          <a:prstGeom prst="rect">
            <a:avLst/>
          </a:prstGeom>
          <a:noFill/>
        </p:spPr>
        <p:txBody>
          <a:bodyPr wrap="square" anchor="t">
            <a:normAutofit/>
          </a:bodyPr>
          <a:lstStyle/>
          <a:p>
            <a:pPr algn="l">
              <a:spcBef>
                <a:spcPts val="0"/>
              </a:spcBef>
              <a:spcAft>
                <a:spcPts val="0"/>
              </a:spcAft>
              <a:defRPr sz="2500" b="1">
                <a:solidFill>
                  <a:srgbClr val="0F1B2E"/>
                </a:solidFill>
                <a:latin typeface="Aptos Display"/>
              </a:defRPr>
            </a:pPr>
            <a:r>
              <a:t>Reach clients in branch, in the field, and on the phone</a:t>
            </a:r>
          </a:p>
        </p:txBody>
      </p:sp>
      <p:sp>
        <p:nvSpPr>
          <p:cNvPr id="8" name="Rounded Rectangle 7"/>
          <p:cNvSpPr/>
          <p:nvPr/>
        </p:nvSpPr>
        <p:spPr>
          <a:xfrm>
            <a:off x="676656" y="1993392"/>
            <a:ext cx="3429000" cy="132588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76656" y="1993392"/>
            <a:ext cx="3429000"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822960" y="2103120"/>
            <a:ext cx="31363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Mobile and USSD Self-Service</a:t>
            </a:r>
          </a:p>
        </p:txBody>
      </p:sp>
      <p:sp>
        <p:nvSpPr>
          <p:cNvPr id="11" name="TextBox 10"/>
          <p:cNvSpPr txBox="1"/>
          <p:nvPr/>
        </p:nvSpPr>
        <p:spPr>
          <a:xfrm>
            <a:off x="822960" y="2487168"/>
            <a:ext cx="3136392" cy="70408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Balance inquiry, mini statements, transfers, wallet transactions, product information, and PIN change.</a:t>
            </a:r>
          </a:p>
        </p:txBody>
      </p:sp>
      <p:sp>
        <p:nvSpPr>
          <p:cNvPr id="12" name="Rounded Rectangle 11"/>
          <p:cNvSpPr/>
          <p:nvPr/>
        </p:nvSpPr>
        <p:spPr>
          <a:xfrm>
            <a:off x="676656" y="3529584"/>
            <a:ext cx="3429000" cy="132588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676656" y="3529584"/>
            <a:ext cx="3429000" cy="54864"/>
          </a:xfrm>
          <a:prstGeom prst="rect">
            <a:avLst/>
          </a:prstGeom>
          <a:solidFill>
            <a:srgbClr val="266E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822960" y="3639312"/>
            <a:ext cx="31363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Digital Credit Servicing</a:t>
            </a:r>
          </a:p>
        </p:txBody>
      </p:sp>
      <p:sp>
        <p:nvSpPr>
          <p:cNvPr id="15" name="TextBox 14"/>
          <p:cNvSpPr txBox="1"/>
          <p:nvPr/>
        </p:nvSpPr>
        <p:spPr>
          <a:xfrm>
            <a:off x="822960" y="4023360"/>
            <a:ext cx="3136392" cy="70408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Loan applications, statements, repayments, and disbursements across mobile-led customer journeys.</a:t>
            </a:r>
          </a:p>
        </p:txBody>
      </p:sp>
      <p:sp>
        <p:nvSpPr>
          <p:cNvPr id="16" name="Rounded Rectangle 15"/>
          <p:cNvSpPr/>
          <p:nvPr/>
        </p:nvSpPr>
        <p:spPr>
          <a:xfrm>
            <a:off x="4370832" y="4462272"/>
            <a:ext cx="7086600" cy="91440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4370832" y="4462272"/>
            <a:ext cx="708660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4517136" y="4572000"/>
            <a:ext cx="67939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API-Ready Ecosystem Integration</a:t>
            </a:r>
          </a:p>
        </p:txBody>
      </p:sp>
      <p:sp>
        <p:nvSpPr>
          <p:cNvPr id="19" name="TextBox 18"/>
          <p:cNvSpPr txBox="1"/>
          <p:nvPr/>
        </p:nvSpPr>
        <p:spPr>
          <a:xfrm>
            <a:off x="4517136" y="4956048"/>
            <a:ext cx="6793992" cy="29260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A secure API layer provides a practical base for connections to payment rails, wallet partners, digital ID, merchants, and ecosystem platforms as local project scope requires.</a:t>
            </a:r>
          </a:p>
        </p:txBody>
      </p:sp>
      <p:sp>
        <p:nvSpPr>
          <p:cNvPr id="20" name="Rounded Rectangle 19"/>
          <p:cNvSpPr/>
          <p:nvPr/>
        </p:nvSpPr>
        <p:spPr>
          <a:xfrm>
            <a:off x="4626864" y="1993392"/>
            <a:ext cx="1280160" cy="2377440"/>
          </a:xfrm>
          <a:prstGeom prst="roundRect">
            <a:avLst/>
          </a:prstGeom>
          <a:solidFill>
            <a:srgbClr val="D7DF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ounded Rectangle 20"/>
          <p:cNvSpPr/>
          <p:nvPr/>
        </p:nvSpPr>
        <p:spPr>
          <a:xfrm>
            <a:off x="4572000" y="1920240"/>
            <a:ext cx="1280160" cy="237744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22" name="Picture 21" descr="image17.jpg"/>
          <p:cNvPicPr>
            <a:picLocks noChangeAspect="1"/>
          </p:cNvPicPr>
          <p:nvPr/>
        </p:nvPicPr>
        <p:blipFill>
          <a:blip r:embed="rId2"/>
          <a:stretch>
            <a:fillRect/>
          </a:stretch>
        </p:blipFill>
        <p:spPr>
          <a:xfrm>
            <a:off x="4617720" y="1965960"/>
            <a:ext cx="1188720" cy="2286000"/>
          </a:xfrm>
          <a:prstGeom prst="rect">
            <a:avLst/>
          </a:prstGeom>
        </p:spPr>
      </p:pic>
      <p:sp>
        <p:nvSpPr>
          <p:cNvPr id="23" name="Rounded Rectangle 22"/>
          <p:cNvSpPr/>
          <p:nvPr/>
        </p:nvSpPr>
        <p:spPr>
          <a:xfrm>
            <a:off x="6135624" y="1993392"/>
            <a:ext cx="1280160" cy="2377440"/>
          </a:xfrm>
          <a:prstGeom prst="roundRect">
            <a:avLst/>
          </a:prstGeom>
          <a:solidFill>
            <a:srgbClr val="D7DF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Rounded Rectangle 23"/>
          <p:cNvSpPr/>
          <p:nvPr/>
        </p:nvSpPr>
        <p:spPr>
          <a:xfrm>
            <a:off x="6080760" y="1920240"/>
            <a:ext cx="1280160" cy="237744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25" name="Picture 24" descr="image18.jpg"/>
          <p:cNvPicPr>
            <a:picLocks noChangeAspect="1"/>
          </p:cNvPicPr>
          <p:nvPr/>
        </p:nvPicPr>
        <p:blipFill>
          <a:blip r:embed="rId3"/>
          <a:stretch>
            <a:fillRect/>
          </a:stretch>
        </p:blipFill>
        <p:spPr>
          <a:xfrm>
            <a:off x="6126480" y="1965960"/>
            <a:ext cx="1188720" cy="2286000"/>
          </a:xfrm>
          <a:prstGeom prst="rect">
            <a:avLst/>
          </a:prstGeom>
        </p:spPr>
      </p:pic>
      <p:sp>
        <p:nvSpPr>
          <p:cNvPr id="26" name="Rounded Rectangle 25"/>
          <p:cNvSpPr/>
          <p:nvPr/>
        </p:nvSpPr>
        <p:spPr>
          <a:xfrm>
            <a:off x="7644384" y="1993392"/>
            <a:ext cx="1280160" cy="2377440"/>
          </a:xfrm>
          <a:prstGeom prst="roundRect">
            <a:avLst/>
          </a:prstGeom>
          <a:solidFill>
            <a:srgbClr val="D7DF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Rounded Rectangle 26"/>
          <p:cNvSpPr/>
          <p:nvPr/>
        </p:nvSpPr>
        <p:spPr>
          <a:xfrm>
            <a:off x="7589520" y="1920240"/>
            <a:ext cx="1280160" cy="237744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28" name="Picture 27" descr="image19.jpg"/>
          <p:cNvPicPr>
            <a:picLocks noChangeAspect="1"/>
          </p:cNvPicPr>
          <p:nvPr/>
        </p:nvPicPr>
        <p:blipFill>
          <a:blip r:embed="rId4"/>
          <a:stretch>
            <a:fillRect/>
          </a:stretch>
        </p:blipFill>
        <p:spPr>
          <a:xfrm>
            <a:off x="7635240" y="1965960"/>
            <a:ext cx="1188720" cy="2286000"/>
          </a:xfrm>
          <a:prstGeom prst="rect">
            <a:avLst/>
          </a:prstGeom>
        </p:spPr>
      </p:pic>
      <p:sp>
        <p:nvSpPr>
          <p:cNvPr id="29" name="Rounded Rectangle 28"/>
          <p:cNvSpPr/>
          <p:nvPr/>
        </p:nvSpPr>
        <p:spPr>
          <a:xfrm>
            <a:off x="9153144" y="1993392"/>
            <a:ext cx="1280160" cy="2377440"/>
          </a:xfrm>
          <a:prstGeom prst="roundRect">
            <a:avLst/>
          </a:prstGeom>
          <a:solidFill>
            <a:srgbClr val="D7DF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Rounded Rectangle 29"/>
          <p:cNvSpPr/>
          <p:nvPr/>
        </p:nvSpPr>
        <p:spPr>
          <a:xfrm>
            <a:off x="9098280" y="1920240"/>
            <a:ext cx="1280160" cy="237744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31" name="Picture 30" descr="image20.jpg"/>
          <p:cNvPicPr>
            <a:picLocks noChangeAspect="1"/>
          </p:cNvPicPr>
          <p:nvPr/>
        </p:nvPicPr>
        <p:blipFill>
          <a:blip r:embed="rId5"/>
          <a:stretch>
            <a:fillRect/>
          </a:stretch>
        </p:blipFill>
        <p:spPr>
          <a:xfrm>
            <a:off x="9144000" y="1965960"/>
            <a:ext cx="1188720" cy="2286000"/>
          </a:xfrm>
          <a:prstGeom prst="rect">
            <a:avLst/>
          </a:prstGeom>
        </p:spPr>
      </p:pic>
      <p:sp>
        <p:nvSpPr>
          <p:cNvPr id="32" name="TextBox 31"/>
          <p:cNvSpPr txBox="1"/>
          <p:nvPr/>
        </p:nvSpPr>
        <p:spPr>
          <a:xfrm>
            <a:off x="658368" y="6089904"/>
            <a:ext cx="10515600" cy="182880"/>
          </a:xfrm>
          <a:prstGeom prst="rect">
            <a:avLst/>
          </a:prstGeom>
          <a:noFill/>
        </p:spPr>
        <p:txBody>
          <a:bodyPr wrap="square" anchor="t">
            <a:normAutofit/>
          </a:bodyPr>
          <a:lstStyle/>
          <a:p>
            <a:pPr algn="l">
              <a:spcBef>
                <a:spcPts val="0"/>
              </a:spcBef>
              <a:spcAft>
                <a:spcPts val="0"/>
              </a:spcAft>
              <a:defRPr sz="819" b="0">
                <a:solidFill>
                  <a:srgbClr val="788090"/>
                </a:solidFill>
                <a:latin typeface="Aptos"/>
              </a:defRPr>
            </a:pPr>
            <a:r>
              <a:t>Context references: NBE Draft National Digital Payments Strategy 2026-2030; GSMA and FSD Ethiopia, Mobile Money in Ethiopia: Advancing Financial Inclusion and Driving Growth (2024); World Bank Digital ID for Inclusion and Services Project (Dec. 2023).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8F6F1"/>
        </a:solidFill>
        <a:effectLst/>
      </p:bgPr>
    </p:bg>
    <p:spTree>
      <p:nvGrpSpPr>
        <p:cNvPr id="1" name=""/>
        <p:cNvGrpSpPr/>
        <p:nvPr/>
      </p:nvGrpSpPr>
      <p:grpSpPr>
        <a:xfrm>
          <a:off x="0" y="0"/>
          <a:ext cx="0" cy="0"/>
          <a:chOff x="0" y="0"/>
          <a:chExt cx="0" cy="0"/>
        </a:xfrm>
      </p:grpSpPr>
      <p:sp>
        <p:nvSpPr>
          <p:cNvPr id="2" name="Rounded Rectangle 1"/>
          <p:cNvSpPr/>
          <p:nvPr/>
        </p:nvSpPr>
        <p:spPr>
          <a:xfrm>
            <a:off x="9966960" y="-548640"/>
            <a:ext cx="3108960" cy="3108960"/>
          </a:xfrm>
          <a:prstGeom prst="roundRect">
            <a:avLst/>
          </a:prstGeom>
          <a:solidFill>
            <a:srgbClr val="E7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698480" y="4297680"/>
            <a:ext cx="1920240" cy="1920240"/>
          </a:xfrm>
          <a:prstGeom prst="round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4389120" cy="237744"/>
          </a:xfrm>
          <a:prstGeom prst="rect">
            <a:avLst/>
          </a:prstGeom>
          <a:noFill/>
        </p:spPr>
        <p:txBody>
          <a:bodyPr wrap="square" anchor="t">
            <a:normAutofit/>
          </a:bodyPr>
          <a:lstStyle/>
          <a:p>
            <a:pPr algn="l">
              <a:spcBef>
                <a:spcPts val="0"/>
              </a:spcBef>
              <a:spcAft>
                <a:spcPts val="0"/>
              </a:spcAft>
              <a:defRPr sz="1100" b="1">
                <a:solidFill>
                  <a:srgbClr val="C78F2E"/>
                </a:solidFill>
                <a:latin typeface="Aptos"/>
              </a:defRPr>
            </a:pPr>
            <a:r>
              <a:t>CONTROL AND REPORTING</a:t>
            </a:r>
          </a:p>
        </p:txBody>
      </p:sp>
      <p:sp>
        <p:nvSpPr>
          <p:cNvPr id="6" name="Rectangle 5"/>
          <p:cNvSpPr/>
          <p:nvPr/>
        </p:nvSpPr>
        <p:spPr>
          <a:xfrm>
            <a:off x="658368" y="749808"/>
            <a:ext cx="868680" cy="27432"/>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868680"/>
            <a:ext cx="6766560" cy="822960"/>
          </a:xfrm>
          <a:prstGeom prst="rect">
            <a:avLst/>
          </a:prstGeom>
          <a:noFill/>
        </p:spPr>
        <p:txBody>
          <a:bodyPr wrap="square" anchor="t">
            <a:normAutofit/>
          </a:bodyPr>
          <a:lstStyle/>
          <a:p>
            <a:pPr algn="l">
              <a:spcBef>
                <a:spcPts val="0"/>
              </a:spcBef>
              <a:spcAft>
                <a:spcPts val="0"/>
              </a:spcAft>
              <a:defRPr sz="2500" b="1">
                <a:solidFill>
                  <a:srgbClr val="0F1B2E"/>
                </a:solidFill>
                <a:latin typeface="Aptos Display"/>
              </a:defRPr>
            </a:pPr>
            <a:r>
              <a:t>Give the CEO, CFO, COO, and Risk team one version of the truth</a:t>
            </a:r>
          </a:p>
        </p:txBody>
      </p:sp>
      <p:sp>
        <p:nvSpPr>
          <p:cNvPr id="8" name="Rounded Rectangle 7"/>
          <p:cNvSpPr/>
          <p:nvPr/>
        </p:nvSpPr>
        <p:spPr>
          <a:xfrm>
            <a:off x="731520" y="2011680"/>
            <a:ext cx="4389120" cy="2468880"/>
          </a:xfrm>
          <a:prstGeom prst="roundRect">
            <a:avLst/>
          </a:prstGeom>
          <a:solidFill>
            <a:srgbClr val="D7DF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ounded Rectangle 8"/>
          <p:cNvSpPr/>
          <p:nvPr/>
        </p:nvSpPr>
        <p:spPr>
          <a:xfrm>
            <a:off x="676656" y="1938528"/>
            <a:ext cx="4389120" cy="246888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10" name="Picture 9" descr="image11.png"/>
          <p:cNvPicPr>
            <a:picLocks noChangeAspect="1"/>
          </p:cNvPicPr>
          <p:nvPr/>
        </p:nvPicPr>
        <p:blipFill>
          <a:blip r:embed="rId2"/>
          <a:stretch>
            <a:fillRect/>
          </a:stretch>
        </p:blipFill>
        <p:spPr>
          <a:xfrm>
            <a:off x="722376" y="1984248"/>
            <a:ext cx="4297680" cy="2377440"/>
          </a:xfrm>
          <a:prstGeom prst="rect">
            <a:avLst/>
          </a:prstGeom>
        </p:spPr>
      </p:pic>
      <p:sp>
        <p:nvSpPr>
          <p:cNvPr id="11" name="Rounded Rectangle 10"/>
          <p:cNvSpPr/>
          <p:nvPr/>
        </p:nvSpPr>
        <p:spPr>
          <a:xfrm>
            <a:off x="932688" y="3867912"/>
            <a:ext cx="2971800" cy="1417320"/>
          </a:xfrm>
          <a:prstGeom prst="roundRect">
            <a:avLst/>
          </a:prstGeom>
          <a:solidFill>
            <a:srgbClr val="D7DF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ounded Rectangle 11"/>
          <p:cNvSpPr/>
          <p:nvPr/>
        </p:nvSpPr>
        <p:spPr>
          <a:xfrm>
            <a:off x="877824" y="3794760"/>
            <a:ext cx="2971800" cy="141732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13" name="Picture 12" descr="image12.png"/>
          <p:cNvPicPr>
            <a:picLocks noChangeAspect="1"/>
          </p:cNvPicPr>
          <p:nvPr/>
        </p:nvPicPr>
        <p:blipFill>
          <a:blip r:embed="rId3"/>
          <a:stretch>
            <a:fillRect/>
          </a:stretch>
        </p:blipFill>
        <p:spPr>
          <a:xfrm>
            <a:off x="923544" y="3840480"/>
            <a:ext cx="2880360" cy="1325880"/>
          </a:xfrm>
          <a:prstGeom prst="rect">
            <a:avLst/>
          </a:prstGeom>
        </p:spPr>
      </p:pic>
      <p:sp>
        <p:nvSpPr>
          <p:cNvPr id="14" name="Rounded Rectangle 13"/>
          <p:cNvSpPr/>
          <p:nvPr/>
        </p:nvSpPr>
        <p:spPr>
          <a:xfrm>
            <a:off x="5394960" y="1965960"/>
            <a:ext cx="2743200" cy="91440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5394960" y="1965960"/>
            <a:ext cx="274320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5541264" y="2075688"/>
            <a:ext cx="24505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360 Customer Visibility</a:t>
            </a:r>
          </a:p>
        </p:txBody>
      </p:sp>
      <p:sp>
        <p:nvSpPr>
          <p:cNvPr id="17" name="TextBox 16"/>
          <p:cNvSpPr txBox="1"/>
          <p:nvPr/>
        </p:nvSpPr>
        <p:spPr>
          <a:xfrm>
            <a:off x="5541264" y="2459736"/>
            <a:ext cx="2450592" cy="29260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endParaRPr/>
          </a:p>
        </p:txBody>
      </p:sp>
      <p:sp>
        <p:nvSpPr>
          <p:cNvPr id="18" name="Rounded Rectangle 17"/>
          <p:cNvSpPr/>
          <p:nvPr/>
        </p:nvSpPr>
        <p:spPr>
          <a:xfrm>
            <a:off x="8366760" y="1965960"/>
            <a:ext cx="2743200" cy="91440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8366760" y="1965960"/>
            <a:ext cx="2743200"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8513064" y="2075688"/>
            <a:ext cx="24505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Integrated General Ledger</a:t>
            </a:r>
          </a:p>
        </p:txBody>
      </p:sp>
      <p:sp>
        <p:nvSpPr>
          <p:cNvPr id="21" name="TextBox 20"/>
          <p:cNvSpPr txBox="1"/>
          <p:nvPr/>
        </p:nvSpPr>
        <p:spPr>
          <a:xfrm>
            <a:off x="8513064" y="2459736"/>
            <a:ext cx="2450592" cy="29260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endParaRPr/>
          </a:p>
        </p:txBody>
      </p:sp>
      <p:sp>
        <p:nvSpPr>
          <p:cNvPr id="22" name="Rounded Rectangle 21"/>
          <p:cNvSpPr/>
          <p:nvPr/>
        </p:nvSpPr>
        <p:spPr>
          <a:xfrm>
            <a:off x="5394960" y="3108960"/>
            <a:ext cx="2743200" cy="91440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Rectangle 22"/>
          <p:cNvSpPr/>
          <p:nvPr/>
        </p:nvSpPr>
        <p:spPr>
          <a:xfrm>
            <a:off x="5394960" y="3108960"/>
            <a:ext cx="2743200" cy="54864"/>
          </a:xfrm>
          <a:prstGeom prst="rect">
            <a:avLst/>
          </a:prstGeom>
          <a:solidFill>
            <a:srgbClr val="266E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5541264" y="3218688"/>
            <a:ext cx="24505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BI and Report Generation</a:t>
            </a:r>
          </a:p>
        </p:txBody>
      </p:sp>
      <p:sp>
        <p:nvSpPr>
          <p:cNvPr id="25" name="TextBox 24"/>
          <p:cNvSpPr txBox="1"/>
          <p:nvPr/>
        </p:nvSpPr>
        <p:spPr>
          <a:xfrm>
            <a:off x="5541264" y="3602736"/>
            <a:ext cx="2450592" cy="29260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endParaRPr/>
          </a:p>
        </p:txBody>
      </p:sp>
      <p:sp>
        <p:nvSpPr>
          <p:cNvPr id="26" name="Rounded Rectangle 25"/>
          <p:cNvSpPr/>
          <p:nvPr/>
        </p:nvSpPr>
        <p:spPr>
          <a:xfrm>
            <a:off x="8366760" y="3108960"/>
            <a:ext cx="2743200" cy="91440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Rectangle 26"/>
          <p:cNvSpPr/>
          <p:nvPr/>
        </p:nvSpPr>
        <p:spPr>
          <a:xfrm>
            <a:off x="8366760" y="3108960"/>
            <a:ext cx="2743200" cy="54864"/>
          </a:xfrm>
          <a:prstGeom prst="rect">
            <a:avLst/>
          </a:prstGeom>
          <a:solidFill>
            <a:srgbClr val="4F7FC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8513064" y="3218688"/>
            <a:ext cx="24505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Security and Audit Trail</a:t>
            </a:r>
          </a:p>
        </p:txBody>
      </p:sp>
      <p:sp>
        <p:nvSpPr>
          <p:cNvPr id="29" name="TextBox 28"/>
          <p:cNvSpPr txBox="1"/>
          <p:nvPr/>
        </p:nvSpPr>
        <p:spPr>
          <a:xfrm>
            <a:off x="8513064" y="3602736"/>
            <a:ext cx="2450592" cy="29260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endParaRPr/>
          </a:p>
        </p:txBody>
      </p:sp>
      <p:sp>
        <p:nvSpPr>
          <p:cNvPr id="30" name="Rounded Rectangle 29"/>
          <p:cNvSpPr/>
          <p:nvPr/>
        </p:nvSpPr>
        <p:spPr>
          <a:xfrm>
            <a:off x="5394960" y="4251960"/>
            <a:ext cx="2743200" cy="91440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Rectangle 30"/>
          <p:cNvSpPr/>
          <p:nvPr/>
        </p:nvSpPr>
        <p:spPr>
          <a:xfrm>
            <a:off x="5394960" y="4251960"/>
            <a:ext cx="274320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TextBox 31"/>
          <p:cNvSpPr txBox="1"/>
          <p:nvPr/>
        </p:nvSpPr>
        <p:spPr>
          <a:xfrm>
            <a:off x="5541264" y="4361688"/>
            <a:ext cx="24505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Workflow and Document Controls</a:t>
            </a:r>
          </a:p>
        </p:txBody>
      </p:sp>
      <p:sp>
        <p:nvSpPr>
          <p:cNvPr id="33" name="TextBox 32"/>
          <p:cNvSpPr txBox="1"/>
          <p:nvPr/>
        </p:nvSpPr>
        <p:spPr>
          <a:xfrm>
            <a:off x="5541264" y="4745736"/>
            <a:ext cx="2450592" cy="29260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endParaRPr/>
          </a:p>
        </p:txBody>
      </p:sp>
      <p:sp>
        <p:nvSpPr>
          <p:cNvPr id="34" name="Rounded Rectangle 33"/>
          <p:cNvSpPr/>
          <p:nvPr/>
        </p:nvSpPr>
        <p:spPr>
          <a:xfrm>
            <a:off x="8366760" y="4251960"/>
            <a:ext cx="2743200" cy="91440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Rectangle 34"/>
          <p:cNvSpPr/>
          <p:nvPr/>
        </p:nvSpPr>
        <p:spPr>
          <a:xfrm>
            <a:off x="8366760" y="4251960"/>
            <a:ext cx="2743200"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6" name="TextBox 35"/>
          <p:cNvSpPr txBox="1"/>
          <p:nvPr/>
        </p:nvSpPr>
        <p:spPr>
          <a:xfrm>
            <a:off x="8513064" y="4361688"/>
            <a:ext cx="245059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Branch-to-Head-Office Consistency</a:t>
            </a:r>
          </a:p>
        </p:txBody>
      </p:sp>
      <p:sp>
        <p:nvSpPr>
          <p:cNvPr id="37" name="TextBox 36"/>
          <p:cNvSpPr txBox="1"/>
          <p:nvPr/>
        </p:nvSpPr>
        <p:spPr>
          <a:xfrm>
            <a:off x="8513064" y="4745736"/>
            <a:ext cx="2450592" cy="29260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endParaRPr/>
          </a:p>
        </p:txBody>
      </p:sp>
      <p:sp>
        <p:nvSpPr>
          <p:cNvPr id="38" name="Rounded Rectangle 37"/>
          <p:cNvSpPr/>
          <p:nvPr/>
        </p:nvSpPr>
        <p:spPr>
          <a:xfrm>
            <a:off x="5394960" y="5468112"/>
            <a:ext cx="5806440" cy="658368"/>
          </a:xfrm>
          <a:prstGeom prst="round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5596128" y="5650992"/>
            <a:ext cx="5404104" cy="292608"/>
          </a:xfrm>
          <a:prstGeom prst="rect">
            <a:avLst/>
          </a:prstGeom>
          <a:noFill/>
        </p:spPr>
        <p:txBody>
          <a:bodyPr wrap="square" anchor="t">
            <a:normAutofit/>
          </a:bodyPr>
          <a:lstStyle/>
          <a:p>
            <a:pPr algn="l">
              <a:spcBef>
                <a:spcPts val="0"/>
              </a:spcBef>
              <a:spcAft>
                <a:spcPts val="0"/>
              </a:spcAft>
              <a:defRPr sz="1200" b="1">
                <a:solidFill>
                  <a:srgbClr val="F6ECD6"/>
                </a:solidFill>
                <a:latin typeface="Aptos"/>
              </a:defRPr>
            </a:pPr>
            <a:r>
              <a:t>Executive outcome</a:t>
            </a:r>
          </a:p>
        </p:txBody>
      </p:sp>
      <p:sp>
        <p:nvSpPr>
          <p:cNvPr id="40" name="TextBox 39"/>
          <p:cNvSpPr txBox="1"/>
          <p:nvPr/>
        </p:nvSpPr>
        <p:spPr>
          <a:xfrm>
            <a:off x="7029003" y="5574258"/>
            <a:ext cx="4080957" cy="460782"/>
          </a:xfrm>
          <a:prstGeom prst="rect">
            <a:avLst/>
          </a:prstGeom>
          <a:noFill/>
        </p:spPr>
        <p:txBody>
          <a:bodyPr wrap="square" anchor="t">
            <a:normAutofit fontScale="92500" lnSpcReduction="10000"/>
          </a:bodyPr>
          <a:lstStyle/>
          <a:p>
            <a:pPr algn="l">
              <a:spcBef>
                <a:spcPts val="0"/>
              </a:spcBef>
              <a:spcAft>
                <a:spcPts val="0"/>
              </a:spcAft>
              <a:defRPr sz="1400" b="0">
                <a:solidFill>
                  <a:srgbClr val="FFFFFF"/>
                </a:solidFill>
                <a:latin typeface="Aptos"/>
              </a:defRPr>
            </a:pPr>
            <a:r>
              <a:rPr dirty="0"/>
              <a:t>Faster board reporting, better exception management, and stronger audit confidence.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8F6F1"/>
        </a:solidFill>
        <a:effectLst/>
      </p:bgPr>
    </p:bg>
    <p:spTree>
      <p:nvGrpSpPr>
        <p:cNvPr id="1" name=""/>
        <p:cNvGrpSpPr/>
        <p:nvPr/>
      </p:nvGrpSpPr>
      <p:grpSpPr>
        <a:xfrm>
          <a:off x="0" y="0"/>
          <a:ext cx="0" cy="0"/>
          <a:chOff x="0" y="0"/>
          <a:chExt cx="0" cy="0"/>
        </a:xfrm>
      </p:grpSpPr>
      <p:sp>
        <p:nvSpPr>
          <p:cNvPr id="2" name="Rounded Rectangle 1"/>
          <p:cNvSpPr/>
          <p:nvPr/>
        </p:nvSpPr>
        <p:spPr>
          <a:xfrm>
            <a:off x="9966960" y="-548640"/>
            <a:ext cx="3108960" cy="3108960"/>
          </a:xfrm>
          <a:prstGeom prst="roundRect">
            <a:avLst/>
          </a:prstGeom>
          <a:solidFill>
            <a:srgbClr val="E7EF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ounded Rectangle 2"/>
          <p:cNvSpPr/>
          <p:nvPr/>
        </p:nvSpPr>
        <p:spPr>
          <a:xfrm>
            <a:off x="10698480" y="4297680"/>
            <a:ext cx="1920240" cy="1920240"/>
          </a:xfrm>
          <a:prstGeom prst="roundRect">
            <a:avLst/>
          </a:prstGeom>
          <a:solidFill>
            <a:srgbClr val="F6ECD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6355080"/>
            <a:ext cx="12188952" cy="54864"/>
          </a:xfrm>
          <a:prstGeom prst="rect">
            <a:avLst/>
          </a:prstGeom>
          <a:solidFill>
            <a:srgbClr val="0F1B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58368" y="438912"/>
            <a:ext cx="4389120" cy="237744"/>
          </a:xfrm>
          <a:prstGeom prst="rect">
            <a:avLst/>
          </a:prstGeom>
          <a:noFill/>
        </p:spPr>
        <p:txBody>
          <a:bodyPr wrap="square" anchor="t">
            <a:normAutofit/>
          </a:bodyPr>
          <a:lstStyle/>
          <a:p>
            <a:pPr algn="l">
              <a:spcBef>
                <a:spcPts val="0"/>
              </a:spcBef>
              <a:spcAft>
                <a:spcPts val="0"/>
              </a:spcAft>
              <a:defRPr sz="1100" b="1">
                <a:solidFill>
                  <a:srgbClr val="C78F2E"/>
                </a:solidFill>
                <a:latin typeface="Aptos"/>
              </a:defRPr>
            </a:pPr>
            <a:r>
              <a:t>TECHNOLOGY AND DELIVERY</a:t>
            </a:r>
          </a:p>
        </p:txBody>
      </p:sp>
      <p:sp>
        <p:nvSpPr>
          <p:cNvPr id="6" name="Rectangle 5"/>
          <p:cNvSpPr/>
          <p:nvPr/>
        </p:nvSpPr>
        <p:spPr>
          <a:xfrm>
            <a:off x="658368" y="749808"/>
            <a:ext cx="868680" cy="27432"/>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658368" y="868680"/>
            <a:ext cx="6766560" cy="822960"/>
          </a:xfrm>
          <a:prstGeom prst="rect">
            <a:avLst/>
          </a:prstGeom>
          <a:noFill/>
        </p:spPr>
        <p:txBody>
          <a:bodyPr wrap="square" anchor="t">
            <a:normAutofit/>
          </a:bodyPr>
          <a:lstStyle/>
          <a:p>
            <a:pPr algn="l">
              <a:spcBef>
                <a:spcPts val="0"/>
              </a:spcBef>
              <a:spcAft>
                <a:spcPts val="0"/>
              </a:spcAft>
              <a:defRPr sz="2500" b="1">
                <a:solidFill>
                  <a:srgbClr val="0F1B2E"/>
                </a:solidFill>
                <a:latin typeface="Aptos Display"/>
              </a:defRPr>
            </a:pPr>
            <a:r>
              <a:t>Modern enough to scale, practical enough to deploy</a:t>
            </a:r>
          </a:p>
        </p:txBody>
      </p:sp>
      <p:sp>
        <p:nvSpPr>
          <p:cNvPr id="8" name="Rounded Rectangle 7"/>
          <p:cNvSpPr/>
          <p:nvPr/>
        </p:nvSpPr>
        <p:spPr>
          <a:xfrm>
            <a:off x="676656" y="1938528"/>
            <a:ext cx="4023360" cy="342900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76656" y="1938528"/>
            <a:ext cx="4023360" cy="54864"/>
          </a:xfrm>
          <a:prstGeom prst="rect">
            <a:avLst/>
          </a:prstGeom>
          <a:solidFill>
            <a:srgbClr val="4F7FC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822960" y="2048256"/>
            <a:ext cx="3730752" cy="310896"/>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Architecture fit</a:t>
            </a:r>
          </a:p>
        </p:txBody>
      </p:sp>
      <p:sp>
        <p:nvSpPr>
          <p:cNvPr id="11" name="TextBox 10"/>
          <p:cNvSpPr txBox="1"/>
          <p:nvPr/>
        </p:nvSpPr>
        <p:spPr>
          <a:xfrm>
            <a:off x="822960" y="2395728"/>
            <a:ext cx="3730752" cy="2862072"/>
          </a:xfrm>
          <a:prstGeom prst="rect">
            <a:avLst/>
          </a:prstGeom>
          <a:noFill/>
        </p:spPr>
        <p:txBody>
          <a:bodyPr wrap="square" anchor="t">
            <a:normAutofit/>
          </a:bodyPr>
          <a:lstStyle/>
          <a:p>
            <a:pPr algn="l">
              <a:spcBef>
                <a:spcPts val="0"/>
              </a:spcBef>
              <a:spcAft>
                <a:spcPts val="0"/>
              </a:spcAft>
              <a:defRPr sz="1150" b="0">
                <a:solidFill>
                  <a:srgbClr val="5D687B"/>
                </a:solidFill>
                <a:latin typeface="Aptos"/>
              </a:defRPr>
            </a:pPr>
            <a:r>
              <a:t>- Service-oriented architecture</a:t>
            </a:r>
          </a:p>
          <a:p>
            <a:pPr algn="l">
              <a:spcBef>
                <a:spcPts val="0"/>
              </a:spcBef>
              <a:spcAft>
                <a:spcPts val="0"/>
              </a:spcAft>
              <a:defRPr sz="1150">
                <a:solidFill>
                  <a:srgbClr val="5D687B"/>
                </a:solidFill>
                <a:latin typeface="Aptos"/>
              </a:defRPr>
            </a:pPr>
            <a:r>
              <a:t>- Cloud-ready deployment model</a:t>
            </a:r>
          </a:p>
          <a:p>
            <a:pPr algn="l">
              <a:spcBef>
                <a:spcPts val="0"/>
              </a:spcBef>
              <a:spcAft>
                <a:spcPts val="0"/>
              </a:spcAft>
              <a:defRPr sz="1150">
                <a:solidFill>
                  <a:srgbClr val="5D687B"/>
                </a:solidFill>
                <a:latin typeface="Aptos"/>
              </a:defRPr>
            </a:pPr>
            <a:r>
              <a:t>- Browser-based client access</a:t>
            </a:r>
          </a:p>
          <a:p>
            <a:pPr algn="l">
              <a:spcBef>
                <a:spcPts val="0"/>
              </a:spcBef>
              <a:spcAft>
                <a:spcPts val="0"/>
              </a:spcAft>
              <a:defRPr sz="1150">
                <a:solidFill>
                  <a:srgbClr val="5D687B"/>
                </a:solidFill>
                <a:latin typeface="Aptos"/>
              </a:defRPr>
            </a:pPr>
            <a:r>
              <a:t>- Support for Microsoft and Linux/Unix servers</a:t>
            </a:r>
          </a:p>
          <a:p>
            <a:pPr algn="l">
              <a:spcBef>
                <a:spcPts val="0"/>
              </a:spcBef>
              <a:spcAft>
                <a:spcPts val="0"/>
              </a:spcAft>
              <a:defRPr sz="1150">
                <a:solidFill>
                  <a:srgbClr val="5D687B"/>
                </a:solidFill>
                <a:latin typeface="Aptos"/>
              </a:defRPr>
            </a:pPr>
            <a:r>
              <a:t>- Choice of MS SQL, MySQL, Oracle, or PostgreSQL</a:t>
            </a:r>
          </a:p>
          <a:p>
            <a:pPr algn="l">
              <a:spcBef>
                <a:spcPts val="0"/>
              </a:spcBef>
              <a:spcAft>
                <a:spcPts val="0"/>
              </a:spcAft>
              <a:defRPr sz="1150">
                <a:solidFill>
                  <a:srgbClr val="5D687B"/>
                </a:solidFill>
                <a:latin typeface="Aptos"/>
              </a:defRPr>
            </a:pPr>
            <a:r>
              <a:t>- Low total cost of ownership with scalable transaction handling</a:t>
            </a:r>
          </a:p>
        </p:txBody>
      </p:sp>
      <p:sp>
        <p:nvSpPr>
          <p:cNvPr id="12" name="Rounded Rectangle 11"/>
          <p:cNvSpPr/>
          <p:nvPr/>
        </p:nvSpPr>
        <p:spPr>
          <a:xfrm>
            <a:off x="4983480" y="1938528"/>
            <a:ext cx="2011680" cy="3429000"/>
          </a:xfrm>
          <a:prstGeom prst="roundRect">
            <a:avLst/>
          </a:prstGeom>
          <a:solidFill>
            <a:srgbClr val="F6ECD6"/>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983480" y="1938528"/>
            <a:ext cx="2011680" cy="54864"/>
          </a:xfrm>
          <a:prstGeom prst="rect">
            <a:avLst/>
          </a:prstGeom>
          <a:solidFill>
            <a:srgbClr val="C78F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5129784" y="2048256"/>
            <a:ext cx="171907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Phase 1: Core</a:t>
            </a:r>
          </a:p>
        </p:txBody>
      </p:sp>
      <p:sp>
        <p:nvSpPr>
          <p:cNvPr id="15" name="TextBox 14"/>
          <p:cNvSpPr txBox="1"/>
          <p:nvPr/>
        </p:nvSpPr>
        <p:spPr>
          <a:xfrm>
            <a:off x="5129784" y="2432304"/>
            <a:ext cx="1719072" cy="280720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Customer, deposits, lending, GL, security, and branch controls.</a:t>
            </a:r>
          </a:p>
        </p:txBody>
      </p:sp>
      <p:sp>
        <p:nvSpPr>
          <p:cNvPr id="16" name="Rounded Rectangle 15"/>
          <p:cNvSpPr/>
          <p:nvPr/>
        </p:nvSpPr>
        <p:spPr>
          <a:xfrm>
            <a:off x="7223760" y="1938528"/>
            <a:ext cx="2011680" cy="3429000"/>
          </a:xfrm>
          <a:prstGeom prst="roundRect">
            <a:avLst/>
          </a:prstGeom>
          <a:solidFill>
            <a:srgbClr val="E7EFF7"/>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7223760" y="1938528"/>
            <a:ext cx="2011680" cy="54864"/>
          </a:xfrm>
          <a:prstGeom prst="rect">
            <a:avLst/>
          </a:prstGeom>
          <a:solidFill>
            <a:srgbClr val="0C697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7370064" y="2048256"/>
            <a:ext cx="171907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Phase 2: Controls</a:t>
            </a:r>
          </a:p>
        </p:txBody>
      </p:sp>
      <p:sp>
        <p:nvSpPr>
          <p:cNvPr id="19" name="TextBox 18"/>
          <p:cNvSpPr txBox="1"/>
          <p:nvPr/>
        </p:nvSpPr>
        <p:spPr>
          <a:xfrm>
            <a:off x="7370064" y="2432304"/>
            <a:ext cx="1719072" cy="280720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Workflow, document management, BI, audit trail, and management reporting.</a:t>
            </a:r>
          </a:p>
        </p:txBody>
      </p:sp>
      <p:sp>
        <p:nvSpPr>
          <p:cNvPr id="20" name="Rounded Rectangle 19"/>
          <p:cNvSpPr/>
          <p:nvPr/>
        </p:nvSpPr>
        <p:spPr>
          <a:xfrm>
            <a:off x="9464040" y="1938528"/>
            <a:ext cx="2011680" cy="3429000"/>
          </a:xfrm>
          <a:prstGeom prst="roundRect">
            <a:avLst/>
          </a:prstGeom>
          <a:solidFill>
            <a:srgbClr val="FFFFFF"/>
          </a:solidFill>
          <a:ln w="12700">
            <a:solidFill>
              <a:srgbClr val="DDE3E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9464040" y="1938528"/>
            <a:ext cx="2011680" cy="54864"/>
          </a:xfrm>
          <a:prstGeom prst="rect">
            <a:avLst/>
          </a:prstGeom>
          <a:solidFill>
            <a:srgbClr val="266E5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9610344" y="2048256"/>
            <a:ext cx="1719072" cy="365760"/>
          </a:xfrm>
          <a:prstGeom prst="rect">
            <a:avLst/>
          </a:prstGeom>
          <a:noFill/>
        </p:spPr>
        <p:txBody>
          <a:bodyPr wrap="square" anchor="t">
            <a:normAutofit/>
          </a:bodyPr>
          <a:lstStyle/>
          <a:p>
            <a:pPr algn="l">
              <a:spcBef>
                <a:spcPts val="0"/>
              </a:spcBef>
              <a:spcAft>
                <a:spcPts val="0"/>
              </a:spcAft>
              <a:defRPr sz="1500" b="1">
                <a:solidFill>
                  <a:srgbClr val="0F1B2E"/>
                </a:solidFill>
                <a:latin typeface="Aptos Display"/>
              </a:defRPr>
            </a:pPr>
            <a:r>
              <a:t>Phase 3: Growth</a:t>
            </a:r>
          </a:p>
        </p:txBody>
      </p:sp>
      <p:sp>
        <p:nvSpPr>
          <p:cNvPr id="23" name="TextBox 22"/>
          <p:cNvSpPr txBox="1"/>
          <p:nvPr/>
        </p:nvSpPr>
        <p:spPr>
          <a:xfrm>
            <a:off x="9610344" y="2432304"/>
            <a:ext cx="1719072" cy="2807208"/>
          </a:xfrm>
          <a:prstGeom prst="rect">
            <a:avLst/>
          </a:prstGeom>
          <a:noFill/>
        </p:spPr>
        <p:txBody>
          <a:bodyPr wrap="square" anchor="t">
            <a:normAutofit/>
          </a:bodyPr>
          <a:lstStyle/>
          <a:p>
            <a:pPr algn="l">
              <a:spcBef>
                <a:spcPts val="0"/>
              </a:spcBef>
              <a:spcAft>
                <a:spcPts val="0"/>
              </a:spcAft>
              <a:defRPr sz="1180" b="0">
                <a:solidFill>
                  <a:srgbClr val="5D687B"/>
                </a:solidFill>
                <a:latin typeface="Aptos"/>
              </a:defRPr>
            </a:pPr>
            <a:r>
              <a:t>Mobile and USSD rollout, API integrations, and partner-led digital channels.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TotalTime>
  <Words>1386</Words>
  <Application>Microsoft Office PowerPoint</Application>
  <PresentationFormat>Widescreen</PresentationFormat>
  <Paragraphs>147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generated using python-pptx</dc:description>
  <cp:lastModifiedBy>peter thirikwa</cp:lastModifiedBy>
  <cp:revision>4</cp:revision>
  <dcterms:created xsi:type="dcterms:W3CDTF">2013-01-27T09:14:16Z</dcterms:created>
  <dcterms:modified xsi:type="dcterms:W3CDTF">2026-04-01T16:47:59Z</dcterms:modified>
  <cp:category/>
</cp:coreProperties>
</file>